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256" r:id="rId5"/>
    <p:sldId id="257" r:id="rId6"/>
    <p:sldId id="258" r:id="rId7"/>
    <p:sldId id="259" r:id="rId8"/>
    <p:sldId id="260" r:id="rId9"/>
    <p:sldId id="261" r:id="rId10"/>
    <p:sldId id="268" r:id="rId11"/>
    <p:sldId id="262" r:id="rId12"/>
    <p:sldId id="263" r:id="rId13"/>
    <p:sldId id="264" r:id="rId14"/>
    <p:sldId id="265" r:id="rId15"/>
    <p:sldId id="269" r:id="rId16"/>
    <p:sldId id="270" r:id="rId17"/>
    <p:sldId id="266" r:id="rId18"/>
    <p:sldId id="267" r:id="rId19"/>
  </p:sldIdLst>
  <p:sldSz cx="12192000" cy="6858000"/>
  <p:notesSz cx="6858000" cy="9144000"/>
  <p:embeddedFontLst>
    <p:embeddedFont>
      <p:font typeface="Impact" panose="020B0806030902050204" pitchFamily="34" charset="0"/>
      <p:regular r:id="rId21"/>
    </p:embeddedFont>
    <p:embeddedFont>
      <p:font typeface="Gill Sans"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haMgZ0va1CF+dDWM9QpRSXb1J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4T14:36:32.959"/>
    </inkml:context>
    <inkml:brush xml:id="br0">
      <inkml:brushProperty name="width" value="0.05" units="cm"/>
      <inkml:brushProperty name="height" value="0.05" units="cm"/>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3"/>
        <p:cNvGrpSpPr/>
        <p:nvPr/>
      </p:nvGrpSpPr>
      <p:grpSpPr>
        <a:xfrm>
          <a:off x="0" y="0"/>
          <a:ext cx="0" cy="0"/>
          <a:chOff x="0" y="0"/>
          <a:chExt cx="0" cy="0"/>
        </a:xfrm>
      </p:grpSpPr>
      <p:sp>
        <p:nvSpPr>
          <p:cNvPr id="14" name="Google Shape;14;p13" title="scalloped circle"/>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5" name="Google Shape;15;p13"/>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0000"/>
              <a:buFont typeface="Impact"/>
              <a:buNone/>
              <a:defRPr sz="10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00"/>
              </a:spcBef>
              <a:spcAft>
                <a:spcPts val="0"/>
              </a:spcAft>
              <a:buSzPts val="2000"/>
              <a:buNone/>
              <a:defRPr sz="2000" b="1" i="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a:endParaRPr/>
          </a:p>
        </p:txBody>
      </p:sp>
      <p:sp>
        <p:nvSpPr>
          <p:cNvPr id="17" name="Google Shape;17;p13"/>
          <p:cNvSpPr txBox="1">
            <a:spLocks noGrp="1"/>
          </p:cNvSpPr>
          <p:nvPr>
            <p:ph type="dt" idx="10"/>
          </p:nvPr>
        </p:nvSpPr>
        <p:spPr>
          <a:xfrm>
            <a:off x="1078523"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7606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
          <p:cNvSpPr txBox="1">
            <a:spLocks noGrp="1"/>
          </p:cNvSpPr>
          <p:nvPr>
            <p:ph type="ftr" idx="11"/>
          </p:nvPr>
        </p:nvSpPr>
        <p:spPr>
          <a:xfrm>
            <a:off x="4180332"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7606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sldNum" idx="12"/>
          </p:nvPr>
        </p:nvSpPr>
        <p:spPr>
          <a:xfrm>
            <a:off x="9067218" y="6375679"/>
            <a:ext cx="2329723"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3" title="left edge border"/>
          <p:cNvSpPr/>
          <p:nvPr/>
        </p:nvSpPr>
        <p:spPr>
          <a:xfrm>
            <a:off x="0" y="0"/>
            <a:ext cx="283464"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txBox="1">
            <a:spLocks noGrp="1"/>
          </p:cNvSpPr>
          <p:nvPr>
            <p:ph type="body" idx="1"/>
          </p:nvPr>
        </p:nvSpPr>
        <p:spPr>
          <a:xfrm rot="5400000">
            <a:off x="4544044" y="-1006365"/>
            <a:ext cx="3593591" cy="1017832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2" name="Google Shape;82;p22"/>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rot="5400000">
            <a:off x="8012185" y="2436522"/>
            <a:ext cx="5600404"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3"/>
          <p:cNvSpPr txBox="1">
            <a:spLocks noGrp="1"/>
          </p:cNvSpPr>
          <p:nvPr>
            <p:ph type="body" idx="1"/>
          </p:nvPr>
        </p:nvSpPr>
        <p:spPr>
          <a:xfrm rot="5400000">
            <a:off x="2653390" y="-1013705"/>
            <a:ext cx="5600405" cy="839258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8" name="Google Shape;88;p23"/>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3"/>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3"/>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4" name="Google Shape;24;p1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2000"/>
              <a:buNone/>
              <a:defRPr sz="2000" b="1" i="0" cap="none">
                <a:solidFill>
                  <a:schemeClr val="accent1"/>
                </a:solidFill>
              </a:defRPr>
            </a:lvl1pPr>
            <a:lvl2pPr marL="914400" lvl="1" indent="-228600" algn="l">
              <a:lnSpc>
                <a:spcPct val="110000"/>
              </a:lnSpc>
              <a:spcBef>
                <a:spcPts val="700"/>
              </a:spcBef>
              <a:spcAft>
                <a:spcPts val="0"/>
              </a:spcAft>
              <a:buSzPts val="2000"/>
              <a:buNone/>
              <a:defRPr sz="2000">
                <a:solidFill>
                  <a:schemeClr val="lt1"/>
                </a:solidFill>
              </a:defRPr>
            </a:lvl2pPr>
            <a:lvl3pPr marL="1371600" lvl="2" indent="-228600" algn="l">
              <a:lnSpc>
                <a:spcPct val="110000"/>
              </a:lnSpc>
              <a:spcBef>
                <a:spcPts val="700"/>
              </a:spcBef>
              <a:spcAft>
                <a:spcPts val="0"/>
              </a:spcAft>
              <a:buSzPts val="1800"/>
              <a:buNone/>
              <a:defRPr sz="1800">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30" name="Google Shape;30;p15"/>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grpSp>
        <p:nvGrpSpPr>
          <p:cNvPr id="33" name="Google Shape;33;p15" title="left scallop shape"/>
          <p:cNvGrpSpPr/>
          <p:nvPr/>
        </p:nvGrpSpPr>
        <p:grpSpPr>
          <a:xfrm>
            <a:off x="0" y="0"/>
            <a:ext cx="2814638" cy="6858000"/>
            <a:chOff x="0" y="0"/>
            <a:chExt cx="2814638" cy="6858000"/>
          </a:xfrm>
        </p:grpSpPr>
        <p:sp>
          <p:nvSpPr>
            <p:cNvPr id="34" name="Google Shape;34;p15"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35" name="Google Shape;35;p15"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9" name="Google Shape;39;p16"/>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0" name="Google Shape;40;p16"/>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1252728" y="381000"/>
            <a:ext cx="10172700" cy="14935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7"/>
          <p:cNvSpPr txBox="1">
            <a:spLocks noGrp="1"/>
          </p:cNvSpPr>
          <p:nvPr>
            <p:ph type="body" idx="1"/>
          </p:nvPr>
        </p:nvSpPr>
        <p:spPr>
          <a:xfrm>
            <a:off x="1251678"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46" name="Google Shape;46;p17"/>
          <p:cNvSpPr txBox="1">
            <a:spLocks noGrp="1"/>
          </p:cNvSpPr>
          <p:nvPr>
            <p:ph type="body" idx="2"/>
          </p:nvPr>
        </p:nvSpPr>
        <p:spPr>
          <a:xfrm>
            <a:off x="1257300" y="2909102"/>
            <a:ext cx="4800600" cy="299639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7" name="Google Shape;47;p17"/>
          <p:cNvSpPr txBox="1">
            <a:spLocks noGrp="1"/>
          </p:cNvSpPr>
          <p:nvPr>
            <p:ph type="body" idx="3"/>
          </p:nvPr>
        </p:nvSpPr>
        <p:spPr>
          <a:xfrm>
            <a:off x="6633864"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48" name="Google Shape;48;p17"/>
          <p:cNvSpPr txBox="1">
            <a:spLocks noGrp="1"/>
          </p:cNvSpPr>
          <p:nvPr>
            <p:ph type="body" idx="4"/>
          </p:nvPr>
        </p:nvSpPr>
        <p:spPr>
          <a:xfrm>
            <a:off x="6633864" y="2909102"/>
            <a:ext cx="4800600" cy="299639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9" name="Google Shape;49;p17"/>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7"/>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8"/>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9"/>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1"/>
        <p:cNvGrpSpPr/>
        <p:nvPr/>
      </p:nvGrpSpPr>
      <p:grpSpPr>
        <a:xfrm>
          <a:off x="0" y="0"/>
          <a:ext cx="0" cy="0"/>
          <a:chOff x="0" y="0"/>
          <a:chExt cx="0" cy="0"/>
        </a:xfrm>
      </p:grpSpPr>
      <p:sp>
        <p:nvSpPr>
          <p:cNvPr id="62" name="Google Shape;62;p20"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3" name="Google Shape;63;p20"/>
          <p:cNvSpPr txBox="1">
            <a:spLocks noGrp="1"/>
          </p:cNvSpPr>
          <p:nvPr>
            <p:ph type="title"/>
          </p:nvPr>
        </p:nvSpPr>
        <p:spPr>
          <a:xfrm>
            <a:off x="8337884" y="457199"/>
            <a:ext cx="3092115" cy="119667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900"/>
              <a:buFont typeface="Gill Sans"/>
              <a:buNone/>
              <a:defRPr sz="1900" b="1" i="0" cap="none">
                <a:solidFill>
                  <a:schemeClr val="accen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body" idx="1"/>
          </p:nvPr>
        </p:nvSpPr>
        <p:spPr>
          <a:xfrm>
            <a:off x="765051" y="920377"/>
            <a:ext cx="6158418" cy="4985124"/>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700"/>
              </a:spcBef>
              <a:spcAft>
                <a:spcPts val="0"/>
              </a:spcAft>
              <a:buSzPts val="3200"/>
              <a:buChar char="•"/>
              <a:defRPr sz="3200"/>
            </a:lvl1pPr>
            <a:lvl2pPr marL="914400" lvl="1" indent="-406400" algn="l">
              <a:lnSpc>
                <a:spcPct val="110000"/>
              </a:lnSpc>
              <a:spcBef>
                <a:spcPts val="700"/>
              </a:spcBef>
              <a:spcAft>
                <a:spcPts val="0"/>
              </a:spcAft>
              <a:buSzPts val="2800"/>
              <a:buChar char="–"/>
              <a:defRPr sz="2800"/>
            </a:lvl2pPr>
            <a:lvl3pPr marL="1371600" lvl="2" indent="-381000" algn="l">
              <a:lnSpc>
                <a:spcPct val="110000"/>
              </a:lnSpc>
              <a:spcBef>
                <a:spcPts val="700"/>
              </a:spcBef>
              <a:spcAft>
                <a:spcPts val="0"/>
              </a:spcAft>
              <a:buSzPts val="2400"/>
              <a:buChar char="•"/>
              <a:defRPr sz="2400"/>
            </a:lvl3pPr>
            <a:lvl4pPr marL="1828800" lvl="3" indent="-355600" algn="l">
              <a:lnSpc>
                <a:spcPct val="110000"/>
              </a:lnSpc>
              <a:spcBef>
                <a:spcPts val="700"/>
              </a:spcBef>
              <a:spcAft>
                <a:spcPts val="0"/>
              </a:spcAft>
              <a:buSzPts val="2000"/>
              <a:buChar char="–"/>
              <a:defRPr sz="2000"/>
            </a:lvl4pPr>
            <a:lvl5pPr marL="2286000" lvl="4" indent="-355600" algn="l">
              <a:lnSpc>
                <a:spcPct val="110000"/>
              </a:lnSpc>
              <a:spcBef>
                <a:spcPts val="700"/>
              </a:spcBef>
              <a:spcAft>
                <a:spcPts val="0"/>
              </a:spcAft>
              <a:buSzPts val="2000"/>
              <a:buChar char="•"/>
              <a:defRPr sz="2000"/>
            </a:lvl5pPr>
            <a:lvl6pPr marL="2743200" lvl="5" indent="-355600" algn="l">
              <a:lnSpc>
                <a:spcPct val="110000"/>
              </a:lnSpc>
              <a:spcBef>
                <a:spcPts val="700"/>
              </a:spcBef>
              <a:spcAft>
                <a:spcPts val="0"/>
              </a:spcAft>
              <a:buSzPts val="2000"/>
              <a:buChar char="–"/>
              <a:defRPr sz="2000"/>
            </a:lvl6pPr>
            <a:lvl7pPr marL="3200400" lvl="6" indent="-355600" algn="l">
              <a:lnSpc>
                <a:spcPct val="110000"/>
              </a:lnSpc>
              <a:spcBef>
                <a:spcPts val="700"/>
              </a:spcBef>
              <a:spcAft>
                <a:spcPts val="0"/>
              </a:spcAft>
              <a:buSzPts val="2000"/>
              <a:buChar char="•"/>
              <a:defRPr sz="2000"/>
            </a:lvl7pPr>
            <a:lvl8pPr marL="3657600" lvl="7" indent="-355600" algn="l">
              <a:lnSpc>
                <a:spcPct val="110000"/>
              </a:lnSpc>
              <a:spcBef>
                <a:spcPts val="700"/>
              </a:spcBef>
              <a:spcAft>
                <a:spcPts val="0"/>
              </a:spcAft>
              <a:buSzPts val="2000"/>
              <a:buChar char="–"/>
              <a:defRPr sz="2000"/>
            </a:lvl8pPr>
            <a:lvl9pPr marL="4114800" lvl="8" indent="-355600" algn="l">
              <a:lnSpc>
                <a:spcPct val="110000"/>
              </a:lnSpc>
              <a:spcBef>
                <a:spcPts val="700"/>
              </a:spcBef>
              <a:spcAft>
                <a:spcPts val="0"/>
              </a:spcAft>
              <a:buSzPts val="2000"/>
              <a:buChar char="•"/>
              <a:defRPr sz="2000"/>
            </a:lvl9pPr>
          </a:lstStyle>
          <a:p>
            <a:endParaRPr/>
          </a:p>
        </p:txBody>
      </p:sp>
      <p:sp>
        <p:nvSpPr>
          <p:cNvPr id="65" name="Google Shape;65;p20"/>
          <p:cNvSpPr txBox="1">
            <a:spLocks noGrp="1"/>
          </p:cNvSpPr>
          <p:nvPr>
            <p:ph type="body" idx="2"/>
          </p:nvPr>
        </p:nvSpPr>
        <p:spPr>
          <a:xfrm>
            <a:off x="8337885" y="1741336"/>
            <a:ext cx="3092115"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66" name="Google Shape;66;p20"/>
          <p:cNvSpPr txBox="1">
            <a:spLocks noGrp="1"/>
          </p:cNvSpPr>
          <p:nvPr>
            <p:ph type="dt" idx="10"/>
          </p:nvPr>
        </p:nvSpPr>
        <p:spPr>
          <a:xfrm>
            <a:off x="765051" y="6375679"/>
            <a:ext cx="1233355"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ftr" idx="11"/>
          </p:nvPr>
        </p:nvSpPr>
        <p:spPr>
          <a:xfrm>
            <a:off x="2103620" y="6375679"/>
            <a:ext cx="3482179"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0"/>
          <p:cNvSpPr txBox="1">
            <a:spLocks noGrp="1"/>
          </p:cNvSpPr>
          <p:nvPr>
            <p:ph type="sldNum" idx="12"/>
          </p:nvPr>
        </p:nvSpPr>
        <p:spPr>
          <a:xfrm>
            <a:off x="5691014" y="6375679"/>
            <a:ext cx="1232456"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20"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0"/>
        <p:cNvGrpSpPr/>
        <p:nvPr/>
      </p:nvGrpSpPr>
      <p:grpSpPr>
        <a:xfrm>
          <a:off x="0" y="0"/>
          <a:ext cx="0" cy="0"/>
          <a:chOff x="0" y="0"/>
          <a:chExt cx="0" cy="0"/>
        </a:xfrm>
      </p:grpSpPr>
      <p:sp>
        <p:nvSpPr>
          <p:cNvPr id="71" name="Google Shape;71;p21"/>
          <p:cNvSpPr>
            <a:spLocks noGrp="1"/>
          </p:cNvSpPr>
          <p:nvPr>
            <p:ph type="pic" idx="2"/>
          </p:nvPr>
        </p:nvSpPr>
        <p:spPr>
          <a:xfrm>
            <a:off x="283464" y="0"/>
            <a:ext cx="7355585" cy="6857999"/>
          </a:xfrm>
          <a:prstGeom prst="rect">
            <a:avLst/>
          </a:prstGeom>
          <a:noFill/>
          <a:ln>
            <a:noFill/>
          </a:ln>
        </p:spPr>
      </p:sp>
      <p:sp>
        <p:nvSpPr>
          <p:cNvPr id="72" name="Google Shape;72;p21"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3" name="Google Shape;73;p21"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1"/>
          <p:cNvSpPr txBox="1">
            <a:spLocks noGrp="1"/>
          </p:cNvSpPr>
          <p:nvPr>
            <p:ph type="title"/>
          </p:nvPr>
        </p:nvSpPr>
        <p:spPr>
          <a:xfrm>
            <a:off x="8337883" y="457200"/>
            <a:ext cx="3092117" cy="119667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900"/>
              <a:buFont typeface="Gill Sans"/>
              <a:buNone/>
              <a:defRPr sz="1900" b="1" i="0">
                <a:solidFill>
                  <a:schemeClr val="accen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body" idx="1"/>
          </p:nvPr>
        </p:nvSpPr>
        <p:spPr>
          <a:xfrm>
            <a:off x="8337883" y="1741336"/>
            <a:ext cx="3092117"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76" name="Google Shape;76;p21"/>
          <p:cNvSpPr txBox="1">
            <a:spLocks noGrp="1"/>
          </p:cNvSpPr>
          <p:nvPr>
            <p:ph type="dt" idx="10"/>
          </p:nvPr>
        </p:nvSpPr>
        <p:spPr>
          <a:xfrm>
            <a:off x="765950" y="6375679"/>
            <a:ext cx="1232456"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ftr" idx="11"/>
          </p:nvPr>
        </p:nvSpPr>
        <p:spPr>
          <a:xfrm>
            <a:off x="2103621" y="6375679"/>
            <a:ext cx="3482178"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sldNum" idx="12"/>
          </p:nvPr>
        </p:nvSpPr>
        <p:spPr>
          <a:xfrm>
            <a:off x="5687568" y="6375679"/>
            <a:ext cx="1234440"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8" name="Google Shape;8;p12"/>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12"/>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1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2"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2" name="Google Shape;12;p12" title="right edge border"/>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hacewater@tpacademytrust.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0"/>
              <a:buFont typeface="Impact"/>
              <a:buNone/>
            </a:pPr>
            <a:r>
              <a:rPr lang="en-US" dirty="0"/>
              <a:t>WELCOME TO MIGHTY OAKS!</a:t>
            </a:r>
            <a:endParaRPr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9E73533-43A2-4E1D-B3D9-328B22C10706}"/>
                  </a:ext>
                </a:extLst>
              </p14:cNvPr>
              <p14:cNvContentPartPr/>
              <p14:nvPr/>
            </p14:nvContentPartPr>
            <p14:xfrm>
              <a:off x="13401180" y="1171290"/>
              <a:ext cx="360" cy="360"/>
            </p14:xfrm>
          </p:contentPart>
        </mc:Choice>
        <mc:Fallback xmlns="">
          <p:pic>
            <p:nvPicPr>
              <p:cNvPr id="2" name="Ink 1">
                <a:extLst>
                  <a:ext uri="{FF2B5EF4-FFF2-40B4-BE49-F238E27FC236}">
                    <a16:creationId xmlns:a16="http://schemas.microsoft.com/office/drawing/2014/main" id="{29E73533-43A2-4E1D-B3D9-328B22C10706}"/>
                  </a:ext>
                </a:extLst>
              </p:cNvPr>
              <p:cNvPicPr/>
              <p:nvPr/>
            </p:nvPicPr>
            <p:blipFill>
              <a:blip r:embed="rId4"/>
              <a:stretch>
                <a:fillRect/>
              </a:stretch>
            </p:blipFill>
            <p:spPr>
              <a:xfrm>
                <a:off x="13392540" y="1162650"/>
                <a:ext cx="18000" cy="1800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8"/>
          <p:cNvSpPr txBox="1"/>
          <p:nvPr/>
        </p:nvSpPr>
        <p:spPr>
          <a:xfrm>
            <a:off x="2781023" y="366531"/>
            <a:ext cx="7430444" cy="70788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70C0"/>
                </a:solidFill>
                <a:latin typeface="Gill Sans"/>
                <a:ea typeface="Gill Sans"/>
                <a:cs typeface="Gill Sans"/>
                <a:sym typeface="Gill Sans"/>
              </a:rPr>
              <a:t>This is the </a:t>
            </a:r>
            <a:r>
              <a:rPr lang="en-US" sz="2000" b="1" i="0" u="none" strike="noStrike" cap="none">
                <a:solidFill>
                  <a:srgbClr val="0070C0"/>
                </a:solidFill>
                <a:latin typeface="Gill Sans"/>
                <a:ea typeface="Gill Sans"/>
                <a:cs typeface="Gill Sans"/>
                <a:sym typeface="Gill Sans"/>
              </a:rPr>
              <a:t>voluntary</a:t>
            </a:r>
            <a:r>
              <a:rPr lang="en-US" sz="2000" b="0" i="0" u="none" strike="noStrike" cap="none">
                <a:solidFill>
                  <a:srgbClr val="0070C0"/>
                </a:solidFill>
                <a:latin typeface="Gill Sans"/>
                <a:ea typeface="Gill Sans"/>
                <a:cs typeface="Gill Sans"/>
                <a:sym typeface="Gill Sans"/>
              </a:rPr>
              <a:t> homework page, where I have suggested some homework ideas to allow them to continue their learning at home.   </a:t>
            </a:r>
            <a:endParaRPr sz="2000" b="0" i="0" u="none" strike="noStrike" cap="none">
              <a:solidFill>
                <a:srgbClr val="0070C0"/>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74187084-010E-4901-AD7A-F8C7BF7A70C0}"/>
              </a:ext>
            </a:extLst>
          </p:cNvPr>
          <p:cNvPicPr>
            <a:picLocks noChangeAspect="1"/>
          </p:cNvPicPr>
          <p:nvPr/>
        </p:nvPicPr>
        <p:blipFill>
          <a:blip r:embed="rId3"/>
          <a:stretch>
            <a:fillRect/>
          </a:stretch>
        </p:blipFill>
        <p:spPr>
          <a:xfrm>
            <a:off x="2261711" y="1237938"/>
            <a:ext cx="8241175" cy="54057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2594703" y="125210"/>
            <a:ext cx="692077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a:t>SEQUENCING DOCUMENT </a:t>
            </a:r>
            <a:endParaRPr/>
          </a:p>
        </p:txBody>
      </p:sp>
      <p:sp>
        <p:nvSpPr>
          <p:cNvPr id="180" name="Google Shape;180;p9"/>
          <p:cNvSpPr txBox="1"/>
          <p:nvPr/>
        </p:nvSpPr>
        <p:spPr>
          <a:xfrm>
            <a:off x="2210343" y="1074945"/>
            <a:ext cx="7756478" cy="40011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70C0"/>
                </a:solidFill>
                <a:latin typeface="Gill Sans"/>
                <a:ea typeface="Gill Sans"/>
                <a:cs typeface="Gill Sans"/>
                <a:sym typeface="Gill Sans"/>
              </a:rPr>
              <a:t>This is a break down of the main lesson objectives for each subject.</a:t>
            </a:r>
            <a:endParaRPr sz="2000" b="0" i="0" u="none" strike="noStrike" cap="none">
              <a:solidFill>
                <a:srgbClr val="0070C0"/>
              </a:solidFill>
              <a:latin typeface="Gill Sans"/>
              <a:ea typeface="Gill Sans"/>
              <a:cs typeface="Gill Sans"/>
              <a:sym typeface="Gill Sans"/>
            </a:endParaRPr>
          </a:p>
        </p:txBody>
      </p:sp>
      <p:sp>
        <p:nvSpPr>
          <p:cNvPr id="181" name="Google Shape;181;p9"/>
          <p:cNvSpPr txBox="1"/>
          <p:nvPr/>
        </p:nvSpPr>
        <p:spPr>
          <a:xfrm>
            <a:off x="10105251" y="120838"/>
            <a:ext cx="1715832" cy="95410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70C0"/>
                </a:solidFill>
                <a:latin typeface="Gill Sans"/>
                <a:ea typeface="Gill Sans"/>
                <a:cs typeface="Gill Sans"/>
                <a:sym typeface="Gill Sans"/>
              </a:rPr>
              <a:t>These can be found on the </a:t>
            </a:r>
            <a:r>
              <a:rPr lang="en-US" dirty="0">
                <a:solidFill>
                  <a:srgbClr val="0070C0"/>
                </a:solidFill>
                <a:latin typeface="Gill Sans"/>
                <a:ea typeface="Gill Sans"/>
                <a:cs typeface="Gill Sans"/>
                <a:sym typeface="Gill Sans"/>
              </a:rPr>
              <a:t>Mighty</a:t>
            </a:r>
            <a:r>
              <a:rPr lang="en-US" sz="1400" b="0" i="0" u="none" strike="noStrike" cap="none" dirty="0">
                <a:solidFill>
                  <a:srgbClr val="0070C0"/>
                </a:solidFill>
                <a:latin typeface="Gill Sans"/>
                <a:ea typeface="Gill Sans"/>
                <a:cs typeface="Gill Sans"/>
                <a:sym typeface="Gill Sans"/>
              </a:rPr>
              <a:t> Oaks page on the school website. </a:t>
            </a:r>
            <a:endParaRPr sz="1400" b="0" i="0" u="none" strike="noStrike" cap="none" dirty="0">
              <a:solidFill>
                <a:srgbClr val="0070C0"/>
              </a:solidFill>
              <a:latin typeface="Gill Sans"/>
              <a:ea typeface="Gill Sans"/>
              <a:cs typeface="Gill Sans"/>
              <a:sym typeface="Gill Sans"/>
            </a:endParaRPr>
          </a:p>
        </p:txBody>
      </p:sp>
      <p:pic>
        <p:nvPicPr>
          <p:cNvPr id="4" name="Picture 3">
            <a:extLst>
              <a:ext uri="{FF2B5EF4-FFF2-40B4-BE49-F238E27FC236}">
                <a16:creationId xmlns:a16="http://schemas.microsoft.com/office/drawing/2014/main" id="{D7E3D18F-5D62-4E63-A7A1-E580C2A1372A}"/>
              </a:ext>
            </a:extLst>
          </p:cNvPr>
          <p:cNvPicPr>
            <a:picLocks noChangeAspect="1"/>
          </p:cNvPicPr>
          <p:nvPr/>
        </p:nvPicPr>
        <p:blipFill>
          <a:blip r:embed="rId3"/>
          <a:stretch>
            <a:fillRect/>
          </a:stretch>
        </p:blipFill>
        <p:spPr>
          <a:xfrm>
            <a:off x="1716861" y="1475055"/>
            <a:ext cx="8758277" cy="50686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B7DA-210D-46CF-BFB2-FAF80249F0AF}"/>
              </a:ext>
            </a:extLst>
          </p:cNvPr>
          <p:cNvSpPr>
            <a:spLocks noGrp="1"/>
          </p:cNvSpPr>
          <p:nvPr>
            <p:ph type="title"/>
          </p:nvPr>
        </p:nvSpPr>
        <p:spPr/>
        <p:txBody>
          <a:bodyPr/>
          <a:lstStyle/>
          <a:p>
            <a:r>
              <a:rPr lang="en-GB" dirty="0"/>
              <a:t>SATs week </a:t>
            </a:r>
          </a:p>
        </p:txBody>
      </p:sp>
      <p:pic>
        <p:nvPicPr>
          <p:cNvPr id="4" name="Picture 3"/>
          <p:cNvPicPr>
            <a:picLocks noChangeAspect="1"/>
          </p:cNvPicPr>
          <p:nvPr/>
        </p:nvPicPr>
        <p:blipFill>
          <a:blip r:embed="rId2"/>
          <a:stretch>
            <a:fillRect/>
          </a:stretch>
        </p:blipFill>
        <p:spPr>
          <a:xfrm>
            <a:off x="1439776" y="1897247"/>
            <a:ext cx="9312447" cy="3063505"/>
          </a:xfrm>
          <a:prstGeom prst="rect">
            <a:avLst/>
          </a:prstGeom>
        </p:spPr>
      </p:pic>
    </p:spTree>
    <p:extLst>
      <p:ext uri="{BB962C8B-B14F-4D97-AF65-F5344CB8AC3E}">
        <p14:creationId xmlns:p14="http://schemas.microsoft.com/office/powerpoint/2010/main" val="3458102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99A4-ECEE-41BC-A361-A0652B9FB38F}"/>
              </a:ext>
            </a:extLst>
          </p:cNvPr>
          <p:cNvSpPr>
            <a:spLocks noGrp="1"/>
          </p:cNvSpPr>
          <p:nvPr>
            <p:ph type="title"/>
          </p:nvPr>
        </p:nvSpPr>
        <p:spPr/>
        <p:txBody>
          <a:bodyPr/>
          <a:lstStyle/>
          <a:p>
            <a:r>
              <a:rPr lang="en-GB" dirty="0"/>
              <a:t>School camp</a:t>
            </a:r>
          </a:p>
        </p:txBody>
      </p:sp>
      <p:sp>
        <p:nvSpPr>
          <p:cNvPr id="3" name="Text Placeholder 2">
            <a:extLst>
              <a:ext uri="{FF2B5EF4-FFF2-40B4-BE49-F238E27FC236}">
                <a16:creationId xmlns:a16="http://schemas.microsoft.com/office/drawing/2014/main" id="{37F654CA-A1FB-4378-AB3A-16D196260802}"/>
              </a:ext>
            </a:extLst>
          </p:cNvPr>
          <p:cNvSpPr>
            <a:spLocks noGrp="1"/>
          </p:cNvSpPr>
          <p:nvPr>
            <p:ph type="body" idx="1"/>
          </p:nvPr>
        </p:nvSpPr>
        <p:spPr>
          <a:xfrm>
            <a:off x="1251678" y="4189617"/>
            <a:ext cx="10178322" cy="3593591"/>
          </a:xfrm>
        </p:spPr>
        <p:txBody>
          <a:bodyPr>
            <a:normAutofit/>
          </a:bodyPr>
          <a:lstStyle/>
          <a:p>
            <a:r>
              <a:rPr lang="en-GB" sz="4000" dirty="0" smtClean="0"/>
              <a:t>Details </a:t>
            </a:r>
            <a:r>
              <a:rPr lang="en-GB" sz="4000" dirty="0"/>
              <a:t>to come out </a:t>
            </a:r>
            <a:r>
              <a:rPr lang="en-GB" sz="4000" dirty="0" smtClean="0"/>
              <a:t>before Christmas!</a:t>
            </a:r>
          </a:p>
          <a:p>
            <a:r>
              <a:rPr lang="en-US" sz="4000" dirty="0" smtClean="0"/>
              <a:t>Provisional dates – June 17</a:t>
            </a:r>
            <a:r>
              <a:rPr lang="en-US" sz="4000" baseline="30000" dirty="0" smtClean="0"/>
              <a:t>th</a:t>
            </a:r>
            <a:r>
              <a:rPr lang="en-US" sz="4000" dirty="0" smtClean="0"/>
              <a:t> – 19</a:t>
            </a:r>
            <a:r>
              <a:rPr lang="en-US" sz="4000" baseline="30000" dirty="0" smtClean="0"/>
              <a:t>th</a:t>
            </a:r>
            <a:r>
              <a:rPr lang="en-US" sz="4000" dirty="0" smtClean="0"/>
              <a:t> </a:t>
            </a:r>
            <a:endParaRPr lang="en-GB" sz="4000" dirty="0"/>
          </a:p>
        </p:txBody>
      </p:sp>
      <p:pic>
        <p:nvPicPr>
          <p:cNvPr id="5" name="Picture 4"/>
          <p:cNvPicPr>
            <a:picLocks noChangeAspect="1"/>
          </p:cNvPicPr>
          <p:nvPr/>
        </p:nvPicPr>
        <p:blipFill>
          <a:blip r:embed="rId2"/>
          <a:stretch>
            <a:fillRect/>
          </a:stretch>
        </p:blipFill>
        <p:spPr>
          <a:xfrm>
            <a:off x="6628861" y="793552"/>
            <a:ext cx="4987751" cy="2984898"/>
          </a:xfrm>
          <a:prstGeom prst="rect">
            <a:avLst/>
          </a:prstGeom>
        </p:spPr>
      </p:pic>
    </p:spTree>
    <p:extLst>
      <p:ext uri="{BB962C8B-B14F-4D97-AF65-F5344CB8AC3E}">
        <p14:creationId xmlns:p14="http://schemas.microsoft.com/office/powerpoint/2010/main" val="3341404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1376789" y="1633455"/>
            <a:ext cx="22916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5100"/>
              <a:buFont typeface="Impact"/>
              <a:buNone/>
            </a:pPr>
            <a:r>
              <a:rPr lang="en-US" dirty="0">
                <a:solidFill>
                  <a:srgbClr val="0070C0"/>
                </a:solidFill>
              </a:rPr>
              <a:t>EMAIL </a:t>
            </a:r>
            <a:r>
              <a:rPr lang="en-US" dirty="0"/>
              <a:t> </a:t>
            </a:r>
            <a:endParaRPr dirty="0"/>
          </a:p>
        </p:txBody>
      </p:sp>
      <p:sp>
        <p:nvSpPr>
          <p:cNvPr id="187" name="Google Shape;187;p10"/>
          <p:cNvSpPr txBox="1"/>
          <p:nvPr/>
        </p:nvSpPr>
        <p:spPr>
          <a:xfrm>
            <a:off x="3654319" y="114602"/>
            <a:ext cx="5777772" cy="149213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2"/>
              </a:buClr>
              <a:buSzPts val="5100"/>
              <a:buFont typeface="Impact"/>
              <a:buNone/>
            </a:pPr>
            <a:r>
              <a:rPr lang="en-US" sz="5100" b="0" i="0" u="none" strike="noStrike" cap="none">
                <a:solidFill>
                  <a:schemeClr val="dk2"/>
                </a:solidFill>
                <a:latin typeface="Impact"/>
                <a:ea typeface="Impact"/>
                <a:cs typeface="Impact"/>
                <a:sym typeface="Impact"/>
              </a:rPr>
              <a:t>COMMUNICATION </a:t>
            </a:r>
            <a:endParaRPr sz="5100" b="0" i="0" u="none" strike="noStrike" cap="none">
              <a:solidFill>
                <a:schemeClr val="dk2"/>
              </a:solidFill>
              <a:latin typeface="Impact"/>
              <a:ea typeface="Impact"/>
              <a:cs typeface="Impact"/>
              <a:sym typeface="Impact"/>
            </a:endParaRPr>
          </a:p>
        </p:txBody>
      </p:sp>
      <p:sp>
        <p:nvSpPr>
          <p:cNvPr id="188" name="Google Shape;188;p10"/>
          <p:cNvSpPr txBox="1"/>
          <p:nvPr/>
        </p:nvSpPr>
        <p:spPr>
          <a:xfrm>
            <a:off x="7618338" y="3749822"/>
            <a:ext cx="3627506" cy="11316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70C0"/>
              </a:buClr>
              <a:buSzPts val="5100"/>
              <a:buFont typeface="Impact"/>
              <a:buNone/>
            </a:pPr>
            <a:r>
              <a:rPr lang="en-US" sz="5100" b="0" i="0" u="none" strike="noStrike" cap="none" dirty="0">
                <a:solidFill>
                  <a:srgbClr val="0070C0"/>
                </a:solidFill>
                <a:latin typeface="Impact"/>
                <a:ea typeface="Impact"/>
                <a:cs typeface="Impact"/>
                <a:sym typeface="Impact"/>
              </a:rPr>
              <a:t>On the door</a:t>
            </a:r>
            <a:endParaRPr sz="5100" b="0" i="0" u="none" strike="noStrike" cap="none" dirty="0">
              <a:solidFill>
                <a:srgbClr val="0070C0"/>
              </a:solidFill>
              <a:latin typeface="Impact"/>
              <a:ea typeface="Impact"/>
              <a:cs typeface="Impact"/>
              <a:sym typeface="Impact"/>
            </a:endParaRPr>
          </a:p>
        </p:txBody>
      </p:sp>
      <p:sp>
        <p:nvSpPr>
          <p:cNvPr id="189" name="Google Shape;189;p10"/>
          <p:cNvSpPr/>
          <p:nvPr/>
        </p:nvSpPr>
        <p:spPr>
          <a:xfrm>
            <a:off x="875440" y="2337544"/>
            <a:ext cx="7579320" cy="400069"/>
          </a:xfrm>
          <a:prstGeom prst="rect">
            <a:avLst/>
          </a:prstGeom>
          <a:noFill/>
          <a:ln>
            <a:noFill/>
          </a:ln>
        </p:spPr>
        <p:txBody>
          <a:bodyPr spcFirstLastPara="1" wrap="square" lIns="91425" tIns="45700" rIns="91425" bIns="45700" anchor="t" anchorCtr="0">
            <a:spAutoFit/>
          </a:bodyPr>
          <a:lstStyle/>
          <a:p>
            <a:pPr lvl="0">
              <a:buSzPts val="2400"/>
            </a:pPr>
            <a:r>
              <a:rPr lang="en-GB" sz="2000" dirty="0" smtClean="0">
                <a:solidFill>
                  <a:schemeClr val="tx1"/>
                </a:solidFill>
                <a:latin typeface="Gill Sans" panose="020B0604020202020204" charset="0"/>
                <a:hlinkClick r:id="rId3"/>
              </a:rPr>
              <a:t>chacewater@tpacademytrust.org</a:t>
            </a:r>
            <a:endParaRPr sz="3600" b="0" i="0" u="none" strike="noStrike" cap="none" dirty="0">
              <a:solidFill>
                <a:schemeClr val="tx1"/>
              </a:solidFill>
              <a:latin typeface="Gill Sans" panose="020B0604020202020204" charset="0"/>
              <a:ea typeface="Gill Sans"/>
              <a:cs typeface="Gill Sans"/>
              <a:sym typeface="Gill Sans"/>
            </a:endParaRPr>
          </a:p>
        </p:txBody>
      </p:sp>
      <p:sp>
        <p:nvSpPr>
          <p:cNvPr id="190" name="Google Shape;190;p10"/>
          <p:cNvSpPr/>
          <p:nvPr/>
        </p:nvSpPr>
        <p:spPr>
          <a:xfrm>
            <a:off x="6892944" y="4596639"/>
            <a:ext cx="4621031"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Gill Sans"/>
                <a:ea typeface="Gill Sans"/>
                <a:cs typeface="Gill Sans"/>
                <a:sym typeface="Gill Sans"/>
              </a:rPr>
              <a:t>I am on the door in the mornings and afternoons.  </a:t>
            </a:r>
            <a:endParaRPr lang="en-US" sz="2000" b="0" i="0" u="none" strike="noStrike" cap="none" dirty="0" smtClean="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smtClean="0">
                <a:solidFill>
                  <a:schemeClr val="dk1"/>
                </a:solidFill>
                <a:latin typeface="Gill Sans"/>
                <a:ea typeface="Gill Sans"/>
                <a:cs typeface="Gill Sans"/>
                <a:sym typeface="Gill Sans"/>
              </a:rPr>
              <a:t>I </a:t>
            </a:r>
            <a:r>
              <a:rPr lang="en-US" sz="2000" b="0" i="0" u="none" strike="noStrike" cap="none" dirty="0">
                <a:solidFill>
                  <a:schemeClr val="dk1"/>
                </a:solidFill>
                <a:latin typeface="Gill Sans"/>
                <a:ea typeface="Gill Sans"/>
                <a:cs typeface="Gill Sans"/>
                <a:sym typeface="Gill Sans"/>
              </a:rPr>
              <a:t>am always happy to arrange time after school if you would prefer to talk then. </a:t>
            </a:r>
            <a:endParaRPr sz="2000" b="0" i="0" u="none" strike="noStrike" cap="none" dirty="0">
              <a:solidFill>
                <a:schemeClr val="dk1"/>
              </a:solidFill>
              <a:latin typeface="Gill Sans"/>
              <a:ea typeface="Gill Sans"/>
              <a:cs typeface="Gill Sans"/>
              <a:sym typeface="Gill Sans"/>
            </a:endParaRPr>
          </a:p>
        </p:txBody>
      </p:sp>
      <p:sp>
        <p:nvSpPr>
          <p:cNvPr id="191" name="Google Shape;191;p10"/>
          <p:cNvSpPr txBox="1"/>
          <p:nvPr/>
        </p:nvSpPr>
        <p:spPr>
          <a:xfrm>
            <a:off x="6017488" y="1706854"/>
            <a:ext cx="5260023" cy="746066"/>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0070C0"/>
              </a:buClr>
              <a:buSzPct val="117647"/>
              <a:buFont typeface="Impact"/>
              <a:buNone/>
            </a:pPr>
            <a:r>
              <a:rPr lang="en-US" sz="5100" b="0" i="0" u="none" strike="noStrike" cap="none" dirty="0">
                <a:solidFill>
                  <a:srgbClr val="0070C0"/>
                </a:solidFill>
                <a:latin typeface="Impact"/>
                <a:ea typeface="Impact"/>
                <a:cs typeface="Impact"/>
                <a:sym typeface="Impact"/>
              </a:rPr>
              <a:t>Newsletter</a:t>
            </a:r>
            <a:endParaRPr sz="5100" b="0" i="0" u="none" strike="noStrike" cap="none" dirty="0">
              <a:solidFill>
                <a:schemeClr val="dk2"/>
              </a:solidFill>
              <a:latin typeface="Impact"/>
              <a:ea typeface="Impact"/>
              <a:cs typeface="Impact"/>
              <a:sym typeface="Impact"/>
            </a:endParaRPr>
          </a:p>
        </p:txBody>
      </p:sp>
      <p:sp>
        <p:nvSpPr>
          <p:cNvPr id="192" name="Google Shape;192;p10"/>
          <p:cNvSpPr/>
          <p:nvPr/>
        </p:nvSpPr>
        <p:spPr>
          <a:xfrm>
            <a:off x="5248696" y="2288016"/>
            <a:ext cx="6797609"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Gill Sans"/>
                <a:ea typeface="Gill Sans"/>
                <a:cs typeface="Gill Sans"/>
                <a:sym typeface="Gill Sans"/>
              </a:rPr>
              <a:t>The school newsletter will let you know of any upcoming events and important information that you need to know.</a:t>
            </a:r>
            <a:endParaRPr dirty="0"/>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Gill Sans"/>
                <a:ea typeface="Gill Sans"/>
                <a:cs typeface="Gill Sans"/>
                <a:sym typeface="Gill Sans"/>
              </a:rPr>
              <a:t> </a:t>
            </a:r>
            <a:endParaRPr dirty="0"/>
          </a:p>
        </p:txBody>
      </p:sp>
      <p:sp>
        <p:nvSpPr>
          <p:cNvPr id="193" name="Google Shape;193;p10"/>
          <p:cNvSpPr txBox="1"/>
          <p:nvPr/>
        </p:nvSpPr>
        <p:spPr>
          <a:xfrm>
            <a:off x="2759909" y="860668"/>
            <a:ext cx="7104704"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70C0"/>
                </a:solidFill>
                <a:latin typeface="Gill Sans"/>
                <a:ea typeface="Gill Sans"/>
                <a:cs typeface="Gill Sans"/>
                <a:sym typeface="Gill Sans"/>
              </a:rPr>
              <a:t>A gentle reminder that children need to bring a healthy snack (fruit or vegetables for morning break). </a:t>
            </a:r>
            <a:endParaRPr sz="1800" b="0" i="0" u="none" strike="noStrike" cap="none" dirty="0">
              <a:solidFill>
                <a:srgbClr val="0070C0"/>
              </a:solidFill>
              <a:latin typeface="Gill Sans"/>
              <a:ea typeface="Gill Sans"/>
              <a:cs typeface="Gill Sans"/>
              <a:sym typeface="Gill Sans"/>
            </a:endParaRPr>
          </a:p>
        </p:txBody>
      </p:sp>
      <p:sp>
        <p:nvSpPr>
          <p:cNvPr id="10" name="Google Shape;191;p10"/>
          <p:cNvSpPr txBox="1"/>
          <p:nvPr/>
        </p:nvSpPr>
        <p:spPr>
          <a:xfrm>
            <a:off x="1283182" y="3561617"/>
            <a:ext cx="5260023" cy="746066"/>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0070C0"/>
              </a:buClr>
              <a:buSzPct val="117647"/>
              <a:buFont typeface="Impact"/>
              <a:buNone/>
            </a:pPr>
            <a:r>
              <a:rPr lang="en-US" sz="5100" b="0" i="0" u="none" strike="noStrike" cap="none" dirty="0" smtClean="0">
                <a:solidFill>
                  <a:srgbClr val="0070C0"/>
                </a:solidFill>
                <a:latin typeface="Impact"/>
                <a:ea typeface="Impact"/>
                <a:cs typeface="Impact"/>
                <a:sym typeface="Impact"/>
              </a:rPr>
              <a:t>Facebook page</a:t>
            </a:r>
            <a:endParaRPr sz="5100" b="0" i="0" u="none" strike="noStrike" cap="none" dirty="0">
              <a:solidFill>
                <a:schemeClr val="dk2"/>
              </a:solidFill>
              <a:latin typeface="Impact"/>
              <a:ea typeface="Impact"/>
              <a:cs typeface="Impact"/>
              <a:sym typeface="Impact"/>
            </a:endParaRPr>
          </a:p>
        </p:txBody>
      </p:sp>
      <p:pic>
        <p:nvPicPr>
          <p:cNvPr id="2" name="Picture 1"/>
          <p:cNvPicPr>
            <a:picLocks noChangeAspect="1"/>
          </p:cNvPicPr>
          <p:nvPr/>
        </p:nvPicPr>
        <p:blipFill>
          <a:blip r:embed="rId4"/>
          <a:stretch>
            <a:fillRect/>
          </a:stretch>
        </p:blipFill>
        <p:spPr>
          <a:xfrm>
            <a:off x="1404287" y="4463719"/>
            <a:ext cx="4528247" cy="15892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0"/>
              <a:buFont typeface="Impact"/>
              <a:buNone/>
            </a:pPr>
            <a:r>
              <a:rPr lang="en-US"/>
              <a:t>ANY QUESTIONS?</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4840418" y="248125"/>
            <a:ext cx="4499417"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dirty="0"/>
              <a:t>OUR TEAM  </a:t>
            </a:r>
            <a:endParaRPr dirty="0"/>
          </a:p>
        </p:txBody>
      </p:sp>
      <p:pic>
        <p:nvPicPr>
          <p:cNvPr id="3" name="Picture 2"/>
          <p:cNvPicPr>
            <a:picLocks noChangeAspect="1"/>
          </p:cNvPicPr>
          <p:nvPr/>
        </p:nvPicPr>
        <p:blipFill>
          <a:blip r:embed="rId3"/>
          <a:stretch>
            <a:fillRect/>
          </a:stretch>
        </p:blipFill>
        <p:spPr>
          <a:xfrm>
            <a:off x="4208956" y="1134149"/>
            <a:ext cx="4309892" cy="4791744"/>
          </a:xfrm>
          <a:prstGeom prst="rect">
            <a:avLst/>
          </a:prstGeom>
        </p:spPr>
      </p:pic>
      <p:sp>
        <p:nvSpPr>
          <p:cNvPr id="4" name="TextBox 3"/>
          <p:cNvSpPr txBox="1"/>
          <p:nvPr/>
        </p:nvSpPr>
        <p:spPr>
          <a:xfrm>
            <a:off x="3910376" y="6075316"/>
            <a:ext cx="5197151" cy="400110"/>
          </a:xfrm>
          <a:prstGeom prst="rect">
            <a:avLst/>
          </a:prstGeom>
          <a:noFill/>
        </p:spPr>
        <p:txBody>
          <a:bodyPr wrap="square" rtlCol="0">
            <a:spAutoFit/>
          </a:bodyPr>
          <a:lstStyle/>
          <a:p>
            <a:r>
              <a:rPr lang="en-US" sz="2000" dirty="0"/>
              <a:t>Miss </a:t>
            </a:r>
            <a:r>
              <a:rPr lang="en-US" sz="2000" dirty="0" smtClean="0"/>
              <a:t>Budge, Miss Laskowski</a:t>
            </a:r>
            <a:r>
              <a:rPr lang="en-GB" sz="2000" dirty="0" smtClean="0"/>
              <a:t> + </a:t>
            </a:r>
            <a:r>
              <a:rPr lang="en-US" sz="2000" dirty="0" err="1" smtClean="0"/>
              <a:t>Mrs</a:t>
            </a:r>
            <a:r>
              <a:rPr lang="en-US" sz="2000" dirty="0" smtClean="0"/>
              <a:t> Pollard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3755695" y="935838"/>
            <a:ext cx="6027427"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dirty="0"/>
              <a:t>PE DAYS THIS TERM </a:t>
            </a:r>
            <a:endParaRPr dirty="0"/>
          </a:p>
        </p:txBody>
      </p:sp>
      <p:sp>
        <p:nvSpPr>
          <p:cNvPr id="114" name="Google Shape;114;p3"/>
          <p:cNvSpPr txBox="1"/>
          <p:nvPr/>
        </p:nvSpPr>
        <p:spPr>
          <a:xfrm>
            <a:off x="1752993" y="2427970"/>
            <a:ext cx="5786142" cy="149213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70C0"/>
              </a:buClr>
              <a:buSzPts val="5100"/>
              <a:buFont typeface="Impact"/>
              <a:buNone/>
            </a:pPr>
            <a:r>
              <a:rPr lang="en-US" sz="5100" b="0" i="0" u="none" strike="noStrike" cap="none" dirty="0" smtClean="0">
                <a:solidFill>
                  <a:srgbClr val="0070C0"/>
                </a:solidFill>
                <a:latin typeface="Impact"/>
                <a:ea typeface="Impact"/>
                <a:cs typeface="Impact"/>
                <a:sym typeface="Impact"/>
              </a:rPr>
              <a:t>MONDAY - NETBALL</a:t>
            </a:r>
            <a:endParaRPr lang="en-US" sz="5100" b="0" i="0" u="none" strike="noStrike" cap="none" dirty="0">
              <a:solidFill>
                <a:srgbClr val="0070C0"/>
              </a:solidFill>
              <a:latin typeface="Impact"/>
              <a:ea typeface="Impact"/>
              <a:cs typeface="Impact"/>
              <a:sym typeface="Impact"/>
            </a:endParaRPr>
          </a:p>
          <a:p>
            <a:pPr marL="0" marR="0" lvl="0" indent="0" algn="l" rtl="0">
              <a:lnSpc>
                <a:spcPct val="90000"/>
              </a:lnSpc>
              <a:spcBef>
                <a:spcPts val="0"/>
              </a:spcBef>
              <a:spcAft>
                <a:spcPts val="0"/>
              </a:spcAft>
              <a:buClr>
                <a:srgbClr val="0070C0"/>
              </a:buClr>
              <a:buSzPts val="5100"/>
              <a:buFont typeface="Impact"/>
              <a:buNone/>
            </a:pPr>
            <a:r>
              <a:rPr lang="en-US" sz="5100" b="0" i="0" u="none" strike="noStrike" cap="none" dirty="0">
                <a:solidFill>
                  <a:schemeClr val="dk2"/>
                </a:solidFill>
                <a:latin typeface="Impact"/>
                <a:ea typeface="Impact"/>
                <a:cs typeface="Impact"/>
                <a:sym typeface="Impact"/>
              </a:rPr>
              <a:t>  </a:t>
            </a:r>
            <a:endParaRPr sz="5100" b="0" i="0" u="none" strike="noStrike" cap="none" dirty="0">
              <a:solidFill>
                <a:schemeClr val="dk2"/>
              </a:solidFill>
              <a:latin typeface="Impact"/>
              <a:ea typeface="Impact"/>
              <a:cs typeface="Impact"/>
              <a:sym typeface="Impact"/>
            </a:endParaRPr>
          </a:p>
        </p:txBody>
      </p:sp>
      <p:sp>
        <p:nvSpPr>
          <p:cNvPr id="115" name="Google Shape;115;p3"/>
          <p:cNvSpPr txBox="1"/>
          <p:nvPr/>
        </p:nvSpPr>
        <p:spPr>
          <a:xfrm>
            <a:off x="1752993" y="3323709"/>
            <a:ext cx="6952468" cy="149213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70C0"/>
              </a:buClr>
              <a:buSzPts val="5100"/>
              <a:buFont typeface="Impact"/>
              <a:buNone/>
            </a:pPr>
            <a:r>
              <a:rPr lang="en-US" sz="5100" dirty="0" smtClean="0">
                <a:solidFill>
                  <a:srgbClr val="0070C0"/>
                </a:solidFill>
                <a:latin typeface="Impact"/>
                <a:ea typeface="Impact"/>
                <a:cs typeface="Impact"/>
                <a:sym typeface="Impact"/>
              </a:rPr>
              <a:t>TUESDA</a:t>
            </a:r>
            <a:r>
              <a:rPr lang="en-US" sz="5100" dirty="0" smtClean="0">
                <a:solidFill>
                  <a:srgbClr val="0070C0"/>
                </a:solidFill>
                <a:latin typeface="Impact"/>
                <a:ea typeface="Impact"/>
                <a:cs typeface="Impact"/>
                <a:sym typeface="Impact"/>
              </a:rPr>
              <a:t>Y – TAG RUGBY</a:t>
            </a:r>
            <a:endParaRPr sz="5100" b="0" i="0" u="none" strike="noStrike" cap="none" dirty="0">
              <a:solidFill>
                <a:srgbClr val="0070C0"/>
              </a:solidFill>
              <a:latin typeface="Impact"/>
              <a:ea typeface="Impact"/>
              <a:cs typeface="Impact"/>
              <a:sym typeface="Impact"/>
            </a:endParaRPr>
          </a:p>
        </p:txBody>
      </p:sp>
      <p:sp>
        <p:nvSpPr>
          <p:cNvPr id="117" name="Google Shape;117;p3"/>
          <p:cNvSpPr txBox="1"/>
          <p:nvPr/>
        </p:nvSpPr>
        <p:spPr>
          <a:xfrm>
            <a:off x="2346157" y="5286072"/>
            <a:ext cx="7579894" cy="101562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70C0"/>
                </a:solidFill>
                <a:latin typeface="Gill Sans"/>
                <a:ea typeface="Gill Sans"/>
                <a:cs typeface="Gill Sans"/>
                <a:sym typeface="Gill Sans"/>
              </a:rPr>
              <a:t>Please can children wear their PE kit to school on these days, with their school jumper over the top. </a:t>
            </a:r>
            <a:endParaRPr lang="en-US" sz="2000" b="0" i="0" u="none" strike="noStrike" cap="none" dirty="0" smtClean="0">
              <a:solidFill>
                <a:srgbClr val="0070C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000"/>
              <a:buFont typeface="Arial"/>
              <a:buNone/>
            </a:pPr>
            <a:r>
              <a:rPr lang="en-US" sz="2000" dirty="0" smtClean="0">
                <a:solidFill>
                  <a:srgbClr val="0070C0"/>
                </a:solidFill>
                <a:latin typeface="Gill Sans"/>
                <a:ea typeface="Gill Sans"/>
                <a:cs typeface="Gill Sans"/>
                <a:sym typeface="Gill Sans"/>
              </a:rPr>
              <a:t>Trainers must be appropriate.</a:t>
            </a:r>
            <a:endParaRPr sz="2000" b="0" i="0" u="none" strike="noStrike" cap="none" dirty="0">
              <a:solidFill>
                <a:srgbClr val="0070C0"/>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6649597" y="210936"/>
            <a:ext cx="2887663"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dirty="0"/>
              <a:t>READING </a:t>
            </a:r>
            <a:endParaRPr dirty="0"/>
          </a:p>
        </p:txBody>
      </p:sp>
      <p:sp>
        <p:nvSpPr>
          <p:cNvPr id="126" name="Google Shape;126;p4"/>
          <p:cNvSpPr txBox="1"/>
          <p:nvPr/>
        </p:nvSpPr>
        <p:spPr>
          <a:xfrm>
            <a:off x="1228725" y="5630669"/>
            <a:ext cx="9886949" cy="70784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70C0"/>
                </a:solidFill>
                <a:latin typeface="Gill Sans"/>
                <a:ea typeface="Gill Sans"/>
                <a:cs typeface="Gill Sans"/>
                <a:sym typeface="Gill Sans"/>
              </a:rPr>
              <a:t>The love of reading is most important. Please encourage your child to read every night - on their own, to you, to a sibling or pet…whatever gets them reading as much as possible!</a:t>
            </a:r>
            <a:endParaRPr sz="2000" b="0" i="0" u="none" strike="noStrike" cap="none" dirty="0">
              <a:solidFill>
                <a:srgbClr val="0070C0"/>
              </a:solidFill>
              <a:latin typeface="Gill Sans"/>
              <a:ea typeface="Gill Sans"/>
              <a:cs typeface="Gill Sans"/>
              <a:sym typeface="Gill Sans"/>
            </a:endParaRPr>
          </a:p>
        </p:txBody>
      </p:sp>
      <p:sp>
        <p:nvSpPr>
          <p:cNvPr id="127" name="Google Shape;127;p4"/>
          <p:cNvSpPr txBox="1"/>
          <p:nvPr/>
        </p:nvSpPr>
        <p:spPr>
          <a:xfrm>
            <a:off x="821332" y="3779599"/>
            <a:ext cx="3987933" cy="149213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2"/>
              </a:buClr>
              <a:buSzPts val="5100"/>
              <a:buFont typeface="Impact"/>
              <a:buNone/>
            </a:pPr>
            <a:r>
              <a:rPr lang="en-US" sz="5100" b="0" i="0" u="none" strike="noStrike" cap="none" dirty="0">
                <a:solidFill>
                  <a:schemeClr val="dk2"/>
                </a:solidFill>
                <a:latin typeface="Impact"/>
                <a:ea typeface="Impact"/>
                <a:cs typeface="Impact"/>
                <a:sym typeface="Impact"/>
              </a:rPr>
              <a:t>ACCELERATED READER</a:t>
            </a:r>
            <a:endParaRPr sz="5100" b="0" i="0" u="none" strike="noStrike" cap="none" dirty="0">
              <a:solidFill>
                <a:schemeClr val="dk2"/>
              </a:solidFill>
              <a:latin typeface="Impact"/>
              <a:ea typeface="Impact"/>
              <a:cs typeface="Impact"/>
              <a:sym typeface="Impact"/>
            </a:endParaRPr>
          </a:p>
        </p:txBody>
      </p:sp>
      <p:sp>
        <p:nvSpPr>
          <p:cNvPr id="128" name="Google Shape;128;p4"/>
          <p:cNvSpPr/>
          <p:nvPr/>
        </p:nvSpPr>
        <p:spPr>
          <a:xfrm>
            <a:off x="4809265" y="3765311"/>
            <a:ext cx="6881878"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Gill Sans"/>
                <a:ea typeface="Gill Sans"/>
                <a:cs typeface="Gill Sans"/>
                <a:sym typeface="Gill Sans"/>
              </a:rPr>
              <a:t>The children take a star reader assessment every half term to allow us to keep track of their reading growth. The children are then given a band range that fits to their reading and </a:t>
            </a:r>
            <a:r>
              <a:rPr lang="en-US" sz="1800" b="1" i="0" u="none" strike="noStrike" cap="none" dirty="0">
                <a:solidFill>
                  <a:schemeClr val="dk1"/>
                </a:solidFill>
                <a:latin typeface="Gill Sans"/>
                <a:ea typeface="Gill Sans"/>
                <a:cs typeface="Gill Sans"/>
                <a:sym typeface="Gill Sans"/>
              </a:rPr>
              <a:t>comprehension</a:t>
            </a:r>
            <a:r>
              <a:rPr lang="en-US" sz="1800" b="0" i="0" u="none" strike="noStrike" cap="none" dirty="0">
                <a:solidFill>
                  <a:schemeClr val="dk1"/>
                </a:solidFill>
                <a:latin typeface="Gill Sans"/>
                <a:ea typeface="Gill Sans"/>
                <a:cs typeface="Gill Sans"/>
                <a:sym typeface="Gill Sans"/>
              </a:rPr>
              <a:t> skills. However, we also marry this with teacher judgement and sometimes we will be flexible according to each individual child’s need. </a:t>
            </a:r>
            <a:endParaRPr sz="1800" b="0" i="0" u="none" strike="noStrike" cap="none" dirty="0">
              <a:solidFill>
                <a:schemeClr val="dk1"/>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FF5B41B6-F344-4B6B-A63F-790A063B8F4C}"/>
              </a:ext>
            </a:extLst>
          </p:cNvPr>
          <p:cNvPicPr>
            <a:picLocks noChangeAspect="1"/>
          </p:cNvPicPr>
          <p:nvPr/>
        </p:nvPicPr>
        <p:blipFill>
          <a:blip r:embed="rId3"/>
          <a:stretch>
            <a:fillRect/>
          </a:stretch>
        </p:blipFill>
        <p:spPr>
          <a:xfrm>
            <a:off x="2174559" y="210936"/>
            <a:ext cx="2544133" cy="3347912"/>
          </a:xfrm>
          <a:prstGeom prst="rect">
            <a:avLst/>
          </a:prstGeom>
        </p:spPr>
      </p:pic>
      <p:sp>
        <p:nvSpPr>
          <p:cNvPr id="3" name="TextBox 2">
            <a:extLst>
              <a:ext uri="{FF2B5EF4-FFF2-40B4-BE49-F238E27FC236}">
                <a16:creationId xmlns:a16="http://schemas.microsoft.com/office/drawing/2014/main" id="{DFA06B69-11CC-4AB7-927E-9A82ABF321A8}"/>
              </a:ext>
            </a:extLst>
          </p:cNvPr>
          <p:cNvSpPr txBox="1"/>
          <p:nvPr/>
        </p:nvSpPr>
        <p:spPr>
          <a:xfrm>
            <a:off x="5286375" y="1703068"/>
            <a:ext cx="5386388" cy="1477328"/>
          </a:xfrm>
          <a:prstGeom prst="rect">
            <a:avLst/>
          </a:prstGeom>
          <a:noFill/>
        </p:spPr>
        <p:txBody>
          <a:bodyPr wrap="square" rtlCol="0">
            <a:spAutoFit/>
          </a:bodyPr>
          <a:lstStyle/>
          <a:p>
            <a:r>
              <a:rPr lang="en-GB" sz="1800" dirty="0">
                <a:latin typeface="Gill Sans" panose="020B0604020202020204" charset="0"/>
              </a:rPr>
              <a:t>Children should read at home for at least 25 minutes daily (building up to 30 minutes towards the end of the year) as part of their homework. Children on AR will be able to quiz and change their books at least </a:t>
            </a:r>
            <a:r>
              <a:rPr lang="en-GB" sz="1800" dirty="0" smtClean="0">
                <a:latin typeface="Gill Sans" panose="020B0604020202020204" charset="0"/>
              </a:rPr>
              <a:t>2 </a:t>
            </a:r>
            <a:r>
              <a:rPr lang="en-GB" sz="1800" dirty="0">
                <a:latin typeface="Gill Sans" panose="020B0604020202020204" charset="0"/>
              </a:rPr>
              <a:t>times per week.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4430646" y="439535"/>
            <a:ext cx="3820385"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a:t>SPELLINGS</a:t>
            </a:r>
            <a:endParaRPr/>
          </a:p>
        </p:txBody>
      </p:sp>
      <p:pic>
        <p:nvPicPr>
          <p:cNvPr id="134" name="Google Shape;134;p5"/>
          <p:cNvPicPr preferRelativeResize="0"/>
          <p:nvPr/>
        </p:nvPicPr>
        <p:blipFill rotWithShape="1">
          <a:blip r:embed="rId3">
            <a:alphaModFix/>
          </a:blip>
          <a:srcRect t="5055" b="2573"/>
          <a:stretch/>
        </p:blipFill>
        <p:spPr>
          <a:xfrm>
            <a:off x="1658134" y="1931667"/>
            <a:ext cx="1776229" cy="1605315"/>
          </a:xfrm>
          <a:prstGeom prst="rect">
            <a:avLst/>
          </a:prstGeom>
          <a:noFill/>
          <a:ln>
            <a:noFill/>
          </a:ln>
        </p:spPr>
      </p:pic>
      <p:sp>
        <p:nvSpPr>
          <p:cNvPr id="135" name="Google Shape;135;p5"/>
          <p:cNvSpPr/>
          <p:nvPr/>
        </p:nvSpPr>
        <p:spPr>
          <a:xfrm>
            <a:off x="2837911" y="1318294"/>
            <a:ext cx="757932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Gill Sans"/>
                <a:ea typeface="Gill Sans"/>
                <a:cs typeface="Gill Sans"/>
                <a:sym typeface="Gill Sans"/>
              </a:rPr>
              <a:t>Our spellings are set on </a:t>
            </a:r>
            <a:r>
              <a:rPr lang="en-US" sz="2000" b="1" i="0" u="none" strike="noStrike" cap="none">
                <a:solidFill>
                  <a:schemeClr val="dk1"/>
                </a:solidFill>
                <a:latin typeface="Gill Sans"/>
                <a:ea typeface="Gill Sans"/>
                <a:cs typeface="Gill Sans"/>
                <a:sym typeface="Gill Sans"/>
              </a:rPr>
              <a:t>Monday,</a:t>
            </a:r>
            <a:r>
              <a:rPr lang="en-US" sz="2000" b="0" i="0" u="none" strike="noStrike" cap="none">
                <a:solidFill>
                  <a:schemeClr val="dk1"/>
                </a:solidFill>
                <a:latin typeface="Gill Sans"/>
                <a:ea typeface="Gill Sans"/>
                <a:cs typeface="Gill Sans"/>
                <a:sym typeface="Gill Sans"/>
              </a:rPr>
              <a:t> and the test will be on </a:t>
            </a:r>
            <a:r>
              <a:rPr lang="en-US" sz="2000" b="1" i="0" u="none" strike="noStrike" cap="none">
                <a:solidFill>
                  <a:schemeClr val="dk1"/>
                </a:solidFill>
                <a:latin typeface="Gill Sans"/>
                <a:ea typeface="Gill Sans"/>
                <a:cs typeface="Gill Sans"/>
                <a:sym typeface="Gill Sans"/>
              </a:rPr>
              <a:t>Friday</a:t>
            </a:r>
            <a:r>
              <a:rPr lang="en-US" sz="2000" b="0" i="0" u="none" strike="noStrike" cap="none">
                <a:solidFill>
                  <a:schemeClr val="dk1"/>
                </a:solidFill>
                <a:latin typeface="Gill Sans"/>
                <a:ea typeface="Gill Sans"/>
                <a:cs typeface="Gill Sans"/>
                <a:sym typeface="Gill Sans"/>
              </a:rPr>
              <a:t>. </a:t>
            </a:r>
            <a:endParaRPr sz="2000" b="0" i="0" u="none" strike="noStrike" cap="none">
              <a:solidFill>
                <a:schemeClr val="dk1"/>
              </a:solidFill>
              <a:latin typeface="Gill Sans"/>
              <a:ea typeface="Gill Sans"/>
              <a:cs typeface="Gill Sans"/>
              <a:sym typeface="Gill Sans"/>
            </a:endParaRPr>
          </a:p>
        </p:txBody>
      </p:sp>
      <p:sp>
        <p:nvSpPr>
          <p:cNvPr id="136" name="Google Shape;136;p5"/>
          <p:cNvSpPr txBox="1"/>
          <p:nvPr/>
        </p:nvSpPr>
        <p:spPr>
          <a:xfrm>
            <a:off x="2380778" y="5865943"/>
            <a:ext cx="7430444" cy="70788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70C0"/>
                </a:solidFill>
                <a:latin typeface="Gill Sans"/>
                <a:ea typeface="Gill Sans"/>
                <a:cs typeface="Gill Sans"/>
                <a:sym typeface="Gill Sans"/>
              </a:rPr>
              <a:t>This is part of the Year 6 homework, so please try your best to learn these at home</a:t>
            </a:r>
            <a:r>
              <a:rPr lang="en-US" sz="2000" dirty="0">
                <a:solidFill>
                  <a:srgbClr val="0070C0"/>
                </a:solidFill>
                <a:latin typeface="Gill Sans"/>
                <a:ea typeface="Gill Sans"/>
                <a:cs typeface="Gill Sans"/>
                <a:sym typeface="Gill Sans"/>
              </a:rPr>
              <a:t> as many times as you can. </a:t>
            </a:r>
            <a:endParaRPr sz="2000" b="0" i="0" u="none" strike="noStrike" cap="none" dirty="0">
              <a:solidFill>
                <a:srgbClr val="0070C0"/>
              </a:solidFill>
              <a:latin typeface="Gill Sans"/>
              <a:ea typeface="Gill Sans"/>
              <a:cs typeface="Gill Sans"/>
              <a:sym typeface="Gill Sans"/>
            </a:endParaRPr>
          </a:p>
        </p:txBody>
      </p:sp>
      <p:sp>
        <p:nvSpPr>
          <p:cNvPr id="137" name="Google Shape;137;p5"/>
          <p:cNvSpPr/>
          <p:nvPr/>
        </p:nvSpPr>
        <p:spPr>
          <a:xfrm>
            <a:off x="3790412" y="2380381"/>
            <a:ext cx="757932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Gill Sans"/>
                <a:ea typeface="Gill Sans"/>
                <a:cs typeface="Gill Sans"/>
                <a:sym typeface="Gill Sans"/>
              </a:rPr>
              <a:t> </a:t>
            </a:r>
            <a:endParaRPr sz="2000" b="0" i="0" u="none" strike="noStrike" cap="none" dirty="0">
              <a:solidFill>
                <a:schemeClr val="dk1"/>
              </a:solidFill>
              <a:latin typeface="Gill Sans"/>
              <a:ea typeface="Gill Sans"/>
              <a:cs typeface="Gill Sans"/>
              <a:sym typeface="Gill Sans"/>
            </a:endParaRPr>
          </a:p>
        </p:txBody>
      </p:sp>
      <p:sp>
        <p:nvSpPr>
          <p:cNvPr id="139" name="Google Shape;139;p5"/>
          <p:cNvSpPr/>
          <p:nvPr/>
        </p:nvSpPr>
        <p:spPr>
          <a:xfrm>
            <a:off x="3681477" y="2754152"/>
            <a:ext cx="7579320" cy="1015622"/>
          </a:xfrm>
          <a:prstGeom prst="rect">
            <a:avLst/>
          </a:prstGeom>
          <a:noFill/>
          <a:ln>
            <a:noFill/>
          </a:ln>
        </p:spPr>
        <p:txBody>
          <a:bodyPr spcFirstLastPara="1" wrap="square" lIns="91425" tIns="45700" rIns="91425" bIns="45700" anchor="t" anchorCtr="0">
            <a:spAutoFit/>
          </a:bodyPr>
          <a:lstStyle/>
          <a:p>
            <a:pPr lvl="0">
              <a:buSzPts val="2000"/>
            </a:pPr>
            <a:r>
              <a:rPr lang="en-US" sz="2000" b="0" i="0" u="none" strike="noStrike" cap="none" dirty="0">
                <a:solidFill>
                  <a:schemeClr val="dk1"/>
                </a:solidFill>
                <a:latin typeface="Gill Sans"/>
                <a:ea typeface="Gill Sans"/>
                <a:cs typeface="Gill Sans"/>
                <a:sym typeface="Gill Sans"/>
              </a:rPr>
              <a:t>Activities linked to the weekly spellings will be set on Spelling Shed each week for children to access from home. </a:t>
            </a:r>
            <a:endParaRPr lang="en-US" sz="2000" dirty="0">
              <a:solidFill>
                <a:schemeClr val="dk1"/>
              </a:solidFill>
              <a:latin typeface="Gill Sans"/>
              <a:ea typeface="Gill Sans"/>
              <a:cs typeface="Gill Sans"/>
              <a:sym typeface="Gill Sans"/>
            </a:endParaRPr>
          </a:p>
          <a:p>
            <a:pPr lvl="0">
              <a:buSzPts val="2000"/>
            </a:pPr>
            <a:endParaRPr lang="en-US" sz="2000" b="0" i="0" u="none" strike="noStrike" cap="none" dirty="0">
              <a:solidFill>
                <a:schemeClr val="dk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0BC88981-7C6B-48BB-8519-3AF75E0938D5}"/>
              </a:ext>
            </a:extLst>
          </p:cNvPr>
          <p:cNvPicPr>
            <a:picLocks noChangeAspect="1"/>
          </p:cNvPicPr>
          <p:nvPr/>
        </p:nvPicPr>
        <p:blipFill>
          <a:blip r:embed="rId4"/>
          <a:stretch>
            <a:fillRect/>
          </a:stretch>
        </p:blipFill>
        <p:spPr>
          <a:xfrm>
            <a:off x="8251031" y="3709041"/>
            <a:ext cx="2800741" cy="14003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4182871" y="286132"/>
            <a:ext cx="4475354"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r>
              <a:rPr lang="en-US"/>
              <a:t>Maths Fluency </a:t>
            </a:r>
            <a:endParaRPr/>
          </a:p>
        </p:txBody>
      </p:sp>
      <p:sp>
        <p:nvSpPr>
          <p:cNvPr id="145" name="Google Shape;145;p24"/>
          <p:cNvSpPr txBox="1"/>
          <p:nvPr/>
        </p:nvSpPr>
        <p:spPr>
          <a:xfrm>
            <a:off x="1083250" y="3435478"/>
            <a:ext cx="3363600" cy="13017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70C0"/>
              </a:buClr>
              <a:buSzPct val="114864"/>
              <a:buFont typeface="Impact"/>
              <a:buNone/>
            </a:pPr>
            <a:r>
              <a:rPr lang="en-US" sz="4800" b="0" i="0" u="none" strike="noStrike" cap="none" dirty="0">
                <a:solidFill>
                  <a:srgbClr val="0070C0"/>
                </a:solidFill>
                <a:latin typeface="Impact"/>
                <a:ea typeface="Impact"/>
                <a:cs typeface="Impact"/>
                <a:sym typeface="Impact"/>
              </a:rPr>
              <a:t>Times-table rock stars   </a:t>
            </a:r>
            <a:endParaRPr sz="4800" b="0" i="0" u="none" strike="noStrike" cap="none" dirty="0">
              <a:solidFill>
                <a:srgbClr val="0070C0"/>
              </a:solidFill>
              <a:latin typeface="Impact"/>
              <a:ea typeface="Impact"/>
              <a:cs typeface="Impact"/>
              <a:sym typeface="Impact"/>
            </a:endParaRPr>
          </a:p>
        </p:txBody>
      </p:sp>
      <p:sp>
        <p:nvSpPr>
          <p:cNvPr id="146" name="Google Shape;146;p24"/>
          <p:cNvSpPr txBox="1"/>
          <p:nvPr/>
        </p:nvSpPr>
        <p:spPr>
          <a:xfrm>
            <a:off x="1980984" y="5570568"/>
            <a:ext cx="2049110" cy="82491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70C0"/>
              </a:buClr>
              <a:buSzPts val="5100"/>
              <a:buFont typeface="Impact"/>
              <a:buNone/>
            </a:pPr>
            <a:endParaRPr sz="4800" b="0" i="0" u="none" strike="noStrike" cap="none" dirty="0">
              <a:solidFill>
                <a:srgbClr val="0070C0"/>
              </a:solidFill>
              <a:latin typeface="Impact"/>
              <a:ea typeface="Impact"/>
              <a:cs typeface="Impact"/>
              <a:sym typeface="Impact"/>
            </a:endParaRPr>
          </a:p>
        </p:txBody>
      </p:sp>
      <p:sp>
        <p:nvSpPr>
          <p:cNvPr id="150" name="Google Shape;150;p24"/>
          <p:cNvSpPr/>
          <p:nvPr/>
        </p:nvSpPr>
        <p:spPr>
          <a:xfrm>
            <a:off x="1816450" y="4333425"/>
            <a:ext cx="2630400" cy="101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sp>
        <p:nvSpPr>
          <p:cNvPr id="9" name="Google Shape;145;p24">
            <a:extLst>
              <a:ext uri="{FF2B5EF4-FFF2-40B4-BE49-F238E27FC236}">
                <a16:creationId xmlns:a16="http://schemas.microsoft.com/office/drawing/2014/main" id="{3108B8D4-E9C9-4FD3-B2F0-D7E7765228F8}"/>
              </a:ext>
            </a:extLst>
          </p:cNvPr>
          <p:cNvSpPr txBox="1"/>
          <p:nvPr/>
        </p:nvSpPr>
        <p:spPr>
          <a:xfrm>
            <a:off x="8828400" y="1032198"/>
            <a:ext cx="3363600" cy="1301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70C0"/>
              </a:buClr>
              <a:buSzPct val="114864"/>
              <a:buFont typeface="Impact"/>
              <a:buNone/>
            </a:pPr>
            <a:r>
              <a:rPr lang="en-US" sz="4800" b="0" i="0" u="none" strike="noStrike" cap="none" dirty="0">
                <a:solidFill>
                  <a:srgbClr val="0070C0"/>
                </a:solidFill>
                <a:latin typeface="Impact"/>
                <a:ea typeface="Impact"/>
                <a:cs typeface="Impact"/>
                <a:sym typeface="Impact"/>
              </a:rPr>
              <a:t>99 Club </a:t>
            </a:r>
            <a:endParaRPr sz="4800" b="0" i="0" u="none" strike="noStrike" cap="none" dirty="0">
              <a:solidFill>
                <a:srgbClr val="0070C0"/>
              </a:solidFill>
              <a:latin typeface="Impact"/>
              <a:ea typeface="Impact"/>
              <a:cs typeface="Impact"/>
              <a:sym typeface="Impact"/>
            </a:endParaRPr>
          </a:p>
        </p:txBody>
      </p:sp>
      <p:sp>
        <p:nvSpPr>
          <p:cNvPr id="10" name="Google Shape;147;p24">
            <a:extLst>
              <a:ext uri="{FF2B5EF4-FFF2-40B4-BE49-F238E27FC236}">
                <a16:creationId xmlns:a16="http://schemas.microsoft.com/office/drawing/2014/main" id="{6F184EC3-96B6-4D53-9130-36F4B91F0ABA}"/>
              </a:ext>
            </a:extLst>
          </p:cNvPr>
          <p:cNvSpPr txBox="1"/>
          <p:nvPr/>
        </p:nvSpPr>
        <p:spPr>
          <a:xfrm>
            <a:off x="1227781" y="1671056"/>
            <a:ext cx="7430444" cy="70784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70C0"/>
                </a:solidFill>
                <a:latin typeface="Gill Sans"/>
                <a:ea typeface="Gill Sans"/>
                <a:cs typeface="Gill Sans"/>
                <a:sym typeface="Gill Sans"/>
              </a:rPr>
              <a:t>Each Friday the children will have a go at the 99 club, which is a good way of helping them become fluent with number skills. </a:t>
            </a:r>
            <a:endParaRPr sz="2000" b="0" i="0" u="none" strike="noStrike" cap="none" dirty="0">
              <a:solidFill>
                <a:srgbClr val="0070C0"/>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3CFF8177-82B3-4D50-AD7E-34DB75EA8EB1}"/>
              </a:ext>
            </a:extLst>
          </p:cNvPr>
          <p:cNvPicPr>
            <a:picLocks noChangeAspect="1"/>
          </p:cNvPicPr>
          <p:nvPr/>
        </p:nvPicPr>
        <p:blipFill>
          <a:blip r:embed="rId3"/>
          <a:stretch>
            <a:fillRect/>
          </a:stretch>
        </p:blipFill>
        <p:spPr>
          <a:xfrm>
            <a:off x="9024825" y="1778264"/>
            <a:ext cx="2324100" cy="2651279"/>
          </a:xfrm>
          <a:prstGeom prst="rect">
            <a:avLst/>
          </a:prstGeom>
        </p:spPr>
      </p:pic>
      <p:pic>
        <p:nvPicPr>
          <p:cNvPr id="1026" name="Picture 2" descr="Times Tables Rock Stars: Play">
            <a:extLst>
              <a:ext uri="{FF2B5EF4-FFF2-40B4-BE49-F238E27FC236}">
                <a16:creationId xmlns:a16="http://schemas.microsoft.com/office/drawing/2014/main" id="{9A526357-D6E4-4719-BAB3-CE276433C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076" y="4803221"/>
            <a:ext cx="1914299" cy="144685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47;p24">
            <a:extLst>
              <a:ext uri="{FF2B5EF4-FFF2-40B4-BE49-F238E27FC236}">
                <a16:creationId xmlns:a16="http://schemas.microsoft.com/office/drawing/2014/main" id="{79DF44DF-69E9-448D-98C2-5F9AC5E641E0}"/>
              </a:ext>
            </a:extLst>
          </p:cNvPr>
          <p:cNvSpPr txBox="1"/>
          <p:nvPr/>
        </p:nvSpPr>
        <p:spPr>
          <a:xfrm>
            <a:off x="3730749" y="4819537"/>
            <a:ext cx="7430444" cy="163117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en-GB" sz="2000" dirty="0">
                <a:solidFill>
                  <a:srgbClr val="0070C0"/>
                </a:solidFill>
                <a:latin typeface="Gill Sans"/>
                <a:ea typeface="Gill Sans"/>
                <a:cs typeface="Gill Sans"/>
                <a:sym typeface="Gill Sans"/>
              </a:rPr>
              <a:t>TTRockstars is also part of our home learning and we ask that children log in at home and play for 10 minutes at least once or twice a week. Teachers will monitor each child's time played, current level and correct answers. Certificates will be printed weekly for achievements in these maths games.</a:t>
            </a:r>
            <a:endParaRPr sz="2000" b="0" i="0" u="none" strike="noStrike" cap="none" dirty="0">
              <a:solidFill>
                <a:srgbClr val="0070C0"/>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9F38-2191-441A-BF5E-77F6C681BFED}"/>
              </a:ext>
            </a:extLst>
          </p:cNvPr>
          <p:cNvSpPr>
            <a:spLocks noGrp="1"/>
          </p:cNvSpPr>
          <p:nvPr>
            <p:ph type="title"/>
          </p:nvPr>
        </p:nvSpPr>
        <p:spPr/>
        <p:txBody>
          <a:bodyPr/>
          <a:lstStyle/>
          <a:p>
            <a:pPr algn="ctr"/>
            <a:r>
              <a:rPr lang="en-GB" dirty="0"/>
              <a:t>Y6 Maths and SPAG homework</a:t>
            </a:r>
          </a:p>
        </p:txBody>
      </p:sp>
      <p:sp>
        <p:nvSpPr>
          <p:cNvPr id="3" name="Text Placeholder 2">
            <a:extLst>
              <a:ext uri="{FF2B5EF4-FFF2-40B4-BE49-F238E27FC236}">
                <a16:creationId xmlns:a16="http://schemas.microsoft.com/office/drawing/2014/main" id="{2BD3F0B4-A875-4601-9ABA-446BC50E4F20}"/>
              </a:ext>
            </a:extLst>
          </p:cNvPr>
          <p:cNvSpPr>
            <a:spLocks noGrp="1"/>
          </p:cNvSpPr>
          <p:nvPr>
            <p:ph type="body" idx="1"/>
          </p:nvPr>
        </p:nvSpPr>
        <p:spPr>
          <a:xfrm>
            <a:off x="1181099" y="1643064"/>
            <a:ext cx="6977063" cy="3593591"/>
          </a:xfrm>
        </p:spPr>
        <p:txBody>
          <a:bodyPr>
            <a:normAutofit/>
          </a:bodyPr>
          <a:lstStyle/>
          <a:p>
            <a:r>
              <a:rPr lang="en-GB" sz="2100" dirty="0"/>
              <a:t>Each </a:t>
            </a:r>
            <a:r>
              <a:rPr lang="en-GB" sz="2100" dirty="0" smtClean="0"/>
              <a:t>Monday, </a:t>
            </a:r>
            <a:r>
              <a:rPr lang="en-GB" sz="2100" dirty="0"/>
              <a:t>we will set maths and SPAG homework for the children from a SATS practice booklet. This should be handed in on the </a:t>
            </a:r>
            <a:r>
              <a:rPr lang="en-GB" sz="2100" dirty="0" smtClean="0"/>
              <a:t>following Monday. </a:t>
            </a:r>
            <a:endParaRPr lang="en-GB" sz="2100" dirty="0"/>
          </a:p>
          <a:p>
            <a:endParaRPr lang="en-GB" sz="2100" dirty="0"/>
          </a:p>
          <a:p>
            <a:r>
              <a:rPr lang="en-GB" sz="2100" dirty="0"/>
              <a:t>If your child requires any help, I am always happy to do so. However, it is best that they come and see me at the beginning of the week so that I can make sure I give them the time they need. </a:t>
            </a:r>
          </a:p>
          <a:p>
            <a:endParaRPr lang="en-GB" dirty="0"/>
          </a:p>
          <a:p>
            <a:pPr marL="114300" indent="0">
              <a:buNone/>
            </a:pPr>
            <a:endParaRPr lang="en-GB" dirty="0"/>
          </a:p>
          <a:p>
            <a:endParaRPr lang="en-GB" dirty="0"/>
          </a:p>
          <a:p>
            <a:pPr marL="114300" indent="0">
              <a:buNone/>
            </a:pPr>
            <a:endParaRPr lang="en-GB" dirty="0"/>
          </a:p>
        </p:txBody>
      </p:sp>
    </p:spTree>
    <p:extLst>
      <p:ext uri="{BB962C8B-B14F-4D97-AF65-F5344CB8AC3E}">
        <p14:creationId xmlns:p14="http://schemas.microsoft.com/office/powerpoint/2010/main" val="2834927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title"/>
          </p:nvPr>
        </p:nvSpPr>
        <p:spPr>
          <a:xfrm>
            <a:off x="3066190" y="120838"/>
            <a:ext cx="10178322" cy="76188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Impact"/>
              <a:buNone/>
            </a:pPr>
            <a:r>
              <a:rPr lang="en-US"/>
              <a:t>KNOWLEDGE ORGANISER </a:t>
            </a:r>
            <a:endParaRPr/>
          </a:p>
        </p:txBody>
      </p:sp>
      <p:sp>
        <p:nvSpPr>
          <p:cNvPr id="157" name="Google Shape;157;p6"/>
          <p:cNvSpPr txBox="1"/>
          <p:nvPr/>
        </p:nvSpPr>
        <p:spPr>
          <a:xfrm>
            <a:off x="2351816" y="769442"/>
            <a:ext cx="7430444" cy="70788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70C0"/>
                </a:solidFill>
                <a:latin typeface="Gill Sans"/>
                <a:ea typeface="Gill Sans"/>
                <a:cs typeface="Gill Sans"/>
                <a:sym typeface="Gill Sans"/>
              </a:rPr>
              <a:t>The children will have a knowledge organiser to highlight key information for their main themes – Science, History and Geography. </a:t>
            </a:r>
            <a:endParaRPr sz="2000" b="0" i="0" u="none" strike="noStrike" cap="none">
              <a:solidFill>
                <a:srgbClr val="0070C0"/>
              </a:solidFill>
              <a:latin typeface="Gill Sans"/>
              <a:ea typeface="Gill Sans"/>
              <a:cs typeface="Gill Sans"/>
              <a:sym typeface="Gill Sans"/>
            </a:endParaRPr>
          </a:p>
        </p:txBody>
      </p:sp>
      <p:sp>
        <p:nvSpPr>
          <p:cNvPr id="158" name="Google Shape;158;p6"/>
          <p:cNvSpPr txBox="1"/>
          <p:nvPr/>
        </p:nvSpPr>
        <p:spPr>
          <a:xfrm>
            <a:off x="10105251" y="120838"/>
            <a:ext cx="1715832" cy="95406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70C0"/>
                </a:solidFill>
                <a:latin typeface="Gill Sans"/>
                <a:ea typeface="Gill Sans"/>
                <a:cs typeface="Gill Sans"/>
                <a:sym typeface="Gill Sans"/>
              </a:rPr>
              <a:t>These can be found on the </a:t>
            </a:r>
            <a:r>
              <a:rPr lang="en-US" dirty="0">
                <a:solidFill>
                  <a:srgbClr val="0070C0"/>
                </a:solidFill>
                <a:latin typeface="Gill Sans"/>
                <a:ea typeface="Gill Sans"/>
                <a:cs typeface="Gill Sans"/>
                <a:sym typeface="Gill Sans"/>
              </a:rPr>
              <a:t>Mighty </a:t>
            </a:r>
            <a:r>
              <a:rPr lang="en-US" sz="1400" b="0" i="0" u="none" strike="noStrike" cap="none" dirty="0">
                <a:solidFill>
                  <a:srgbClr val="0070C0"/>
                </a:solidFill>
                <a:latin typeface="Gill Sans"/>
                <a:ea typeface="Gill Sans"/>
                <a:cs typeface="Gill Sans"/>
                <a:sym typeface="Gill Sans"/>
              </a:rPr>
              <a:t>Oaks page on the school website. </a:t>
            </a:r>
            <a:endParaRPr sz="1400" b="0" i="0" u="none" strike="noStrike" cap="none" dirty="0">
              <a:solidFill>
                <a:srgbClr val="0070C0"/>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6DE821BB-9C0E-4D03-80DD-A03FA1E250D7}"/>
              </a:ext>
            </a:extLst>
          </p:cNvPr>
          <p:cNvPicPr>
            <a:picLocks noChangeAspect="1"/>
          </p:cNvPicPr>
          <p:nvPr/>
        </p:nvPicPr>
        <p:blipFill>
          <a:blip r:embed="rId3"/>
          <a:stretch>
            <a:fillRect/>
          </a:stretch>
        </p:blipFill>
        <p:spPr>
          <a:xfrm>
            <a:off x="1418660" y="1531324"/>
            <a:ext cx="9639865" cy="53983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title"/>
          </p:nvPr>
        </p:nvSpPr>
        <p:spPr>
          <a:xfrm>
            <a:off x="3323366" y="1537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a:t>LEAP FOR LEARNING </a:t>
            </a:r>
            <a:endParaRPr/>
          </a:p>
        </p:txBody>
      </p:sp>
      <p:sp>
        <p:nvSpPr>
          <p:cNvPr id="165" name="Google Shape;165;p7"/>
          <p:cNvSpPr txBox="1"/>
          <p:nvPr/>
        </p:nvSpPr>
        <p:spPr>
          <a:xfrm>
            <a:off x="2373361" y="938031"/>
            <a:ext cx="7430444" cy="70788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70C0"/>
                </a:solidFill>
                <a:latin typeface="Gill Sans"/>
                <a:ea typeface="Gill Sans"/>
                <a:cs typeface="Gill Sans"/>
                <a:sym typeface="Gill Sans"/>
              </a:rPr>
              <a:t>This breaks down the key teaching points that we will be covering this half term in all subjects. </a:t>
            </a:r>
            <a:endParaRPr sz="2000" b="0" i="0" u="none" strike="noStrike" cap="none">
              <a:solidFill>
                <a:srgbClr val="0070C0"/>
              </a:solidFill>
              <a:latin typeface="Gill Sans"/>
              <a:ea typeface="Gill Sans"/>
              <a:cs typeface="Gill Sans"/>
              <a:sym typeface="Gill Sans"/>
            </a:endParaRPr>
          </a:p>
        </p:txBody>
      </p:sp>
      <p:sp>
        <p:nvSpPr>
          <p:cNvPr id="166" name="Google Shape;166;p7"/>
          <p:cNvSpPr txBox="1"/>
          <p:nvPr/>
        </p:nvSpPr>
        <p:spPr>
          <a:xfrm>
            <a:off x="10105251" y="120838"/>
            <a:ext cx="1715832" cy="95410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70C0"/>
                </a:solidFill>
                <a:latin typeface="Gill Sans"/>
                <a:ea typeface="Gill Sans"/>
                <a:cs typeface="Gill Sans"/>
                <a:sym typeface="Gill Sans"/>
              </a:rPr>
              <a:t>These can be found on the Mighty Oaks page on the school website. </a:t>
            </a:r>
            <a:endParaRPr sz="1400" b="0" i="0" u="none" strike="noStrike" cap="none" dirty="0">
              <a:solidFill>
                <a:srgbClr val="0070C0"/>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D1885A2F-04F5-4903-8F88-5F6D83CE3FB4}"/>
              </a:ext>
            </a:extLst>
          </p:cNvPr>
          <p:cNvPicPr>
            <a:picLocks noChangeAspect="1"/>
          </p:cNvPicPr>
          <p:nvPr/>
        </p:nvPicPr>
        <p:blipFill>
          <a:blip r:embed="rId3"/>
          <a:stretch>
            <a:fillRect/>
          </a:stretch>
        </p:blipFill>
        <p:spPr>
          <a:xfrm>
            <a:off x="2771295" y="1678864"/>
            <a:ext cx="6878010" cy="47250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rgbClr val="000000"/>
      </a:dk1>
      <a:lt1>
        <a:srgbClr val="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5A019DA1CA744E9C2C13AB3F9A10BB" ma:contentTypeVersion="16" ma:contentTypeDescription="Create a new document." ma:contentTypeScope="" ma:versionID="16c222d83e7e68c969e4288e1c6c5e93">
  <xsd:schema xmlns:xsd="http://www.w3.org/2001/XMLSchema" xmlns:xs="http://www.w3.org/2001/XMLSchema" xmlns:p="http://schemas.microsoft.com/office/2006/metadata/properties" xmlns:ns3="95f09cad-69b4-494a-9cdd-13147b88c1e5" xmlns:ns4="07d40ea6-c300-418f-8abd-caf63382e3e1" targetNamespace="http://schemas.microsoft.com/office/2006/metadata/properties" ma:root="true" ma:fieldsID="82e586a06168b2cd57efe13b02def9f5" ns3:_="" ns4:_="">
    <xsd:import namespace="95f09cad-69b4-494a-9cdd-13147b88c1e5"/>
    <xsd:import namespace="07d40ea6-c300-418f-8abd-caf63382e3e1"/>
    <xsd:element name="properties">
      <xsd:complexType>
        <xsd:sequence>
          <xsd:element name="documentManagement">
            <xsd:complexType>
              <xsd:all>
                <xsd:element ref="ns3:_activity" minOccurs="0"/>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LengthInSecond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SearchProperties" minOccurs="0"/>
                <xsd:element ref="ns3:MediaServiceSystem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09cad-69b4-494a-9cdd-13147b88c1e5"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d40ea6-c300-418f-8abd-caf63382e3e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5f09cad-69b4-494a-9cdd-13147b88c1e5" xsi:nil="true"/>
  </documentManagement>
</p:properties>
</file>

<file path=customXml/itemProps1.xml><?xml version="1.0" encoding="utf-8"?>
<ds:datastoreItem xmlns:ds="http://schemas.openxmlformats.org/officeDocument/2006/customXml" ds:itemID="{D9C8DB1E-06B4-423C-B1B5-3FAEC2A2CC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f09cad-69b4-494a-9cdd-13147b88c1e5"/>
    <ds:schemaRef ds:uri="07d40ea6-c300-418f-8abd-caf63382e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732916-2892-4BA6-BEB5-64C296BC9D87}">
  <ds:schemaRefs>
    <ds:schemaRef ds:uri="http://schemas.microsoft.com/sharepoint/v3/contenttype/forms"/>
  </ds:schemaRefs>
</ds:datastoreItem>
</file>

<file path=customXml/itemProps3.xml><?xml version="1.0" encoding="utf-8"?>
<ds:datastoreItem xmlns:ds="http://schemas.openxmlformats.org/officeDocument/2006/customXml" ds:itemID="{82A787E9-B36E-4556-889D-8F8187397962}">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95f09cad-69b4-494a-9cdd-13147b88c1e5"/>
    <ds:schemaRef ds:uri="http://schemas.openxmlformats.org/package/2006/metadata/core-properties"/>
    <ds:schemaRef ds:uri="07d40ea6-c300-418f-8abd-caf63382e3e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607</TotalTime>
  <Words>662</Words>
  <Application>Microsoft Office PowerPoint</Application>
  <PresentationFormat>Widescreen</PresentationFormat>
  <Paragraphs>56</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Impact</vt:lpstr>
      <vt:lpstr>Arial</vt:lpstr>
      <vt:lpstr>Gill Sans</vt:lpstr>
      <vt:lpstr>Badge</vt:lpstr>
      <vt:lpstr>WELCOME TO MIGHTY OAKS!</vt:lpstr>
      <vt:lpstr>OUR TEAM  </vt:lpstr>
      <vt:lpstr>PE DAYS THIS TERM </vt:lpstr>
      <vt:lpstr>READING </vt:lpstr>
      <vt:lpstr>SPELLINGS</vt:lpstr>
      <vt:lpstr>Maths Fluency </vt:lpstr>
      <vt:lpstr>Y6 Maths and SPAG homework</vt:lpstr>
      <vt:lpstr>KNOWLEDGE ORGANISER </vt:lpstr>
      <vt:lpstr>LEAP FOR LEARNING </vt:lpstr>
      <vt:lpstr>PowerPoint Presentation</vt:lpstr>
      <vt:lpstr>SEQUENCING DOCUMENT </vt:lpstr>
      <vt:lpstr>SATs week </vt:lpstr>
      <vt:lpstr>School camp</vt:lpstr>
      <vt:lpstr>EMAIL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YOUNG OAKS!</dc:title>
  <dc:creator>Georgia O'Callaghan</dc:creator>
  <cp:lastModifiedBy>S Laskowski</cp:lastModifiedBy>
  <cp:revision>21</cp:revision>
  <dcterms:created xsi:type="dcterms:W3CDTF">2022-09-12T18:45:49Z</dcterms:created>
  <dcterms:modified xsi:type="dcterms:W3CDTF">2025-09-07T07:05:12Z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0x0101008B5A019DA1CA744E9C2C13AB3F9A10BB</vt:lpwstr>
  </property>
</Properties>
</file>