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Gill Sans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INVkgTtGOKbUn7htGfG4fDmfq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GillSans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Gill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0" type="dt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" name="Google Shape;19;p15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20" name="Google Shape;20;p1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" name="Google Shape;21;p1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" type="body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accen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 title="scalloped circle"/>
          <p:cNvSpPr/>
          <p:nvPr/>
        </p:nvSpPr>
        <p:spPr>
          <a:xfrm>
            <a:off x="3557016" y="630936"/>
            <a:ext cx="5235575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0" name="Google Shape;30;p13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subTitle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13"/>
          <p:cNvSpPr txBox="1"/>
          <p:nvPr>
            <p:ph idx="10" type="dt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1" type="ftr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/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" type="body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7"/>
          <p:cNvSpPr txBox="1"/>
          <p:nvPr>
            <p:ph idx="2" type="body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3" type="body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7"/>
          <p:cNvSpPr txBox="1"/>
          <p:nvPr>
            <p:ph idx="4" type="body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20"/>
          <p:cNvSpPr txBox="1"/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indent="-355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indent="-355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0"/>
          <p:cNvSpPr txBox="1"/>
          <p:nvPr>
            <p:ph idx="2" type="body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0"/>
          <p:cNvSpPr txBox="1"/>
          <p:nvPr>
            <p:ph idx="10" type="dt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/>
          <p:nvPr>
            <p:ph idx="2" type="pic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2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1"/>
          <p:cNvSpPr txBox="1"/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1"/>
          <p:cNvSpPr txBox="1"/>
          <p:nvPr>
            <p:ph idx="10" type="dt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1" type="ftr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2" title="Left scallop edge"/>
          <p:cNvSpPr/>
          <p:nvPr/>
        </p:nvSpPr>
        <p:spPr>
          <a:xfrm>
            <a:off x="0" y="0"/>
            <a:ext cx="885825" cy="68580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2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buroaks@chacewaterschool.co.u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hyperlink" Target="https://play.edshed.com/en-gb/spelling" TargetMode="External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title"/>
          </p:nvPr>
        </p:nvSpPr>
        <p:spPr>
          <a:xfrm>
            <a:off x="3128629" y="1972837"/>
            <a:ext cx="8187071" cy="29123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</a:pPr>
            <a:r>
              <a:rPr lang="en-US" sz="9600"/>
              <a:t>Welcome to the</a:t>
            </a:r>
            <a:br>
              <a:rPr lang="en-US" sz="9600"/>
            </a:br>
            <a:r>
              <a:rPr lang="en-US" sz="9600"/>
              <a:t>Year 4 Bur Oaks</a:t>
            </a:r>
            <a:endParaRPr/>
          </a:p>
        </p:txBody>
      </p:sp>
      <p:sp>
        <p:nvSpPr>
          <p:cNvPr id="96" name="Google Shape;96;p1"/>
          <p:cNvSpPr txBox="1"/>
          <p:nvPr>
            <p:ph idx="1" type="body"/>
          </p:nvPr>
        </p:nvSpPr>
        <p:spPr>
          <a:xfrm>
            <a:off x="2971467" y="5031194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en-US" sz="2800"/>
              <a:t>Class parent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>
            <p:ph type="title"/>
          </p:nvPr>
        </p:nvSpPr>
        <p:spPr>
          <a:xfrm>
            <a:off x="471488" y="67235"/>
            <a:ext cx="12472987" cy="761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Impact"/>
              <a:buNone/>
            </a:pPr>
            <a:r>
              <a:rPr lang="en-US"/>
              <a:t>Wider curriculum : What are we learning ?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2347015" y="829117"/>
            <a:ext cx="7980354" cy="70784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We share ‘knowledge organisers’ each half term to show our key learning in either Science, History or Geography. </a:t>
            </a:r>
            <a:endParaRPr b="0" i="0" sz="2000" u="none" cap="none" strike="noStrik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217" y="1603897"/>
            <a:ext cx="9251950" cy="518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/>
          <p:nvPr>
            <p:ph type="title"/>
          </p:nvPr>
        </p:nvSpPr>
        <p:spPr>
          <a:xfrm>
            <a:off x="1286026" y="1319066"/>
            <a:ext cx="22916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rPr lang="en-US">
                <a:solidFill>
                  <a:srgbClr val="0070C0"/>
                </a:solidFill>
              </a:rPr>
              <a:t>EMAIL </a:t>
            </a:r>
            <a:r>
              <a:rPr lang="en-US"/>
              <a:t> </a:t>
            </a:r>
            <a:endParaRPr/>
          </a:p>
        </p:txBody>
      </p:sp>
      <p:sp>
        <p:nvSpPr>
          <p:cNvPr id="181" name="Google Shape;181;p10"/>
          <p:cNvSpPr txBox="1"/>
          <p:nvPr/>
        </p:nvSpPr>
        <p:spPr>
          <a:xfrm>
            <a:off x="3207114" y="222429"/>
            <a:ext cx="577777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b="0" i="0" lang="en-US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COMMUNICATION </a:t>
            </a:r>
            <a:endParaRPr b="0" i="0" sz="5100" u="none" cap="none" strike="noStrik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1351981" y="5290687"/>
            <a:ext cx="4210911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rPr b="0" i="0" lang="en-US" sz="5100" u="none" cap="none" strike="noStrike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On the door</a:t>
            </a:r>
            <a:endParaRPr b="0" i="0" sz="5100" u="none" cap="none" strike="noStrike">
              <a:solidFill>
                <a:srgbClr val="0070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3057704" y="1355480"/>
            <a:ext cx="757932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600" u="sng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buroaks@chacewaterschool.co.uk</a:t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4716298" y="5341392"/>
            <a:ext cx="6354103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are always on the door in the mornings and afternoons and happy to chat if you have any worries or questions. </a:t>
            </a:r>
            <a:endParaRPr b="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1286026" y="3370766"/>
            <a:ext cx="5260023" cy="746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Impact"/>
              <a:buNone/>
            </a:pPr>
            <a:r>
              <a:rPr b="0" i="0" lang="en-US" sz="5100" u="none" cap="none" strike="noStrike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Newsletter</a:t>
            </a:r>
            <a:endParaRPr b="0" i="0" sz="5100" u="none" cap="none" strike="noStrik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4514399" y="3400003"/>
            <a:ext cx="668334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Emailed weekly, the school newsletter will let you know of any upcoming events and important school information that you need to know.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2617695" y="226122"/>
            <a:ext cx="745150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 sz="6000"/>
              <a:t>Our staff Team in Y4:  </a:t>
            </a:r>
            <a:endParaRPr sz="6000"/>
          </a:p>
        </p:txBody>
      </p:sp>
      <p:sp>
        <p:nvSpPr>
          <p:cNvPr id="102" name="Google Shape;102;p2"/>
          <p:cNvSpPr/>
          <p:nvPr/>
        </p:nvSpPr>
        <p:spPr>
          <a:xfrm>
            <a:off x="8833519" y="3486383"/>
            <a:ext cx="275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 Wilson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134575" y="3640264"/>
            <a:ext cx="197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Mrs Jaquemond</a:t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190201" y="3079960"/>
            <a:ext cx="365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assistants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:</a:t>
            </a:r>
            <a:endParaRPr b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7943848" y="3027426"/>
            <a:ext cx="365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b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125" y="2026800"/>
            <a:ext cx="2546099" cy="452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1695431" y="421624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Things to remember each day :</a:t>
            </a:r>
            <a:endParaRPr/>
          </a:p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1251678" y="2096719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/>
              <a:t>A coat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/>
              <a:t>A water bottle 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/>
              <a:t>A healthy snack - fruit or veg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/>
              <a:t>Reading book</a:t>
            </a:r>
            <a:endParaRPr/>
          </a:p>
          <a:p>
            <a:pPr indent="-3429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3600"/>
              <a:t>Reading record </a:t>
            </a:r>
            <a:r>
              <a:rPr lang="en-US" sz="3600" u="sng"/>
              <a:t>bookmark</a:t>
            </a:r>
            <a:endParaRPr/>
          </a:p>
        </p:txBody>
      </p:sp>
      <p:pic>
        <p:nvPicPr>
          <p:cNvPr descr="Monochrome backpack with school supplies" id="113" name="Google Shape;113;p25"/>
          <p:cNvPicPr preferRelativeResize="0"/>
          <p:nvPr/>
        </p:nvPicPr>
        <p:blipFill rotWithShape="1">
          <a:blip r:embed="rId3">
            <a:alphaModFix/>
          </a:blip>
          <a:srcRect b="16862" l="26013" r="25360" t="20267"/>
          <a:stretch/>
        </p:blipFill>
        <p:spPr>
          <a:xfrm>
            <a:off x="8095129" y="1505049"/>
            <a:ext cx="3334871" cy="431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2721686" y="117894"/>
            <a:ext cx="728025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P.E DAYS THIS HALF TERM 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920650" y="3429000"/>
            <a:ext cx="3621111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rPr lang="en-US" sz="51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Thursday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REAL P.E skills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7832863" y="3387396"/>
            <a:ext cx="2999760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100"/>
              <a:buFont typeface="Impact"/>
              <a:buNone/>
            </a:pPr>
            <a:r>
              <a:rPr lang="en-US" sz="5100">
                <a:solidFill>
                  <a:srgbClr val="0070C0"/>
                </a:solidFill>
                <a:latin typeface="Impact"/>
                <a:ea typeface="Impact"/>
                <a:cs typeface="Impact"/>
                <a:sym typeface="Impact"/>
              </a:rPr>
              <a:t>Tuesday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Gymnastics</a:t>
            </a:r>
            <a:endParaRPr b="0" i="0" sz="3200" u="none" cap="none" strike="noStrik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681827" y="4673487"/>
            <a:ext cx="4098758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Mr Wilson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2196551" y="5335786"/>
            <a:ext cx="8636072" cy="101562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Children wear their PE kit to school on these days, with their school jumper over </a:t>
            </a:r>
            <a:r>
              <a:rPr b="0" i="0" lang="en-US" sz="3200" u="none" cap="none" strike="noStrik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the</a:t>
            </a:r>
            <a:r>
              <a:rPr b="0" i="0" lang="en-US" sz="2800" u="none" cap="none" strike="noStrik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top. </a:t>
            </a:r>
            <a:endParaRPr b="0" i="0" sz="2800" u="none" cap="none" strike="noStrik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udience: Primary Schools | real PE" id="123" name="Google Shape;123;p3"/>
          <p:cNvPicPr preferRelativeResize="0"/>
          <p:nvPr/>
        </p:nvPicPr>
        <p:blipFill rotWithShape="1">
          <a:blip r:embed="rId3">
            <a:alphaModFix/>
          </a:blip>
          <a:srcRect b="16666" l="5021" r="3711" t="12745"/>
          <a:stretch/>
        </p:blipFill>
        <p:spPr>
          <a:xfrm>
            <a:off x="1920650" y="1063804"/>
            <a:ext cx="3555176" cy="194508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7363657" y="4617788"/>
            <a:ext cx="4098758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Mr Wilson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Kid Sport Gym Isometric Composition With Characters Of Children Doing  Sports In School Gymnasium With Teacher Vector Illustration Royalty Free  SVG, Cliparts, Vectors, and Stock Illustration. Image 132818477." id="125" name="Google Shape;1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7307" y="1004277"/>
            <a:ext cx="3277379" cy="2183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type="title"/>
          </p:nvPr>
        </p:nvSpPr>
        <p:spPr>
          <a:xfrm>
            <a:off x="6694686" y="183251"/>
            <a:ext cx="2887663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READING 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4385446" y="810710"/>
            <a:ext cx="7219470" cy="3046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Reading bookmarks need to come to school every day.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should read at home for 20 – 30 minutes </a:t>
            </a:r>
            <a:r>
              <a:rPr b="0" i="0" lang="en-US" sz="3200" u="sng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every day </a:t>
            </a: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part of their homework.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528783" y="4129711"/>
            <a:ext cx="7219470" cy="2631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will take a star reader assessment every half term to assess their ‘range’ – zone of proximal development.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can quiz and change their books 3 times a week.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Children earn points through quizzing to complete their individual reading target each half term.</a:t>
            </a:r>
            <a:endParaRPr/>
          </a:p>
        </p:txBody>
      </p:sp>
      <p:pic>
        <p:nvPicPr>
          <p:cNvPr descr="Carshalton High School for Girls - Accelerated Reader"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413" y="189667"/>
            <a:ext cx="2559528" cy="178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7731" y="3375058"/>
            <a:ext cx="4914900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468" y="2114584"/>
            <a:ext cx="4091315" cy="458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1315498" y="332904"/>
            <a:ext cx="3820385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SPELLINGS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764706" y="2285620"/>
            <a:ext cx="2991122" cy="1877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Our spellings are set on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Monday,</a:t>
            </a:r>
            <a:r>
              <a:rPr b="0" i="0" lang="en-US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and the quiz will be on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Friday</a:t>
            </a: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8574343" y="5178886"/>
            <a:ext cx="3300412" cy="12002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400" u="none" cap="none" strike="noStrik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This is part of the Year 4 homework, so please practice at home. </a:t>
            </a:r>
            <a:endParaRPr b="0" i="0" sz="2400" u="none" cap="none" strike="noStrik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380" y="1078970"/>
            <a:ext cx="7772400" cy="549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4239" y="1046632"/>
            <a:ext cx="2543649" cy="92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6772275" y="315644"/>
            <a:ext cx="479915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Word lists and linked activities found on Ed Shed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1215768" y="292760"/>
            <a:ext cx="447535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Maths Fluency </a:t>
            </a:r>
            <a:endParaRPr/>
          </a:p>
        </p:txBody>
      </p:sp>
      <p:sp>
        <p:nvSpPr>
          <p:cNvPr id="151" name="Google Shape;151;p24"/>
          <p:cNvSpPr txBox="1"/>
          <p:nvPr/>
        </p:nvSpPr>
        <p:spPr>
          <a:xfrm>
            <a:off x="6447896" y="517870"/>
            <a:ext cx="4838230" cy="70784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Each week will we have a times table fluency focus which we practice every day in school.</a:t>
            </a: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1799637" y="4207650"/>
            <a:ext cx="9743478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Short sessions frequently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Certificates and badges given out each Friday</a:t>
            </a:r>
            <a:endParaRPr b="0" i="0" sz="2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5314565" y="5317352"/>
            <a:ext cx="26304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b="26269" l="0" r="0" t="0"/>
          <a:stretch/>
        </p:blipFill>
        <p:spPr>
          <a:xfrm>
            <a:off x="3131650" y="1594518"/>
            <a:ext cx="6996230" cy="224433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1799637" y="5628621"/>
            <a:ext cx="92965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Children in Year 4 complete a statutory online multiplication check in June on all times table facts.</a:t>
            </a:r>
            <a:endParaRPr b="0" i="0" sz="32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1006839" y="114300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LEAP into LEARNING 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6279778" y="267128"/>
            <a:ext cx="5642482" cy="40006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This will summarise our learning for each half term</a:t>
            </a:r>
            <a:endParaRPr b="0" i="0" sz="2000" u="none" cap="none" strike="noStrik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384" y="820024"/>
            <a:ext cx="9596777" cy="5916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1006838" y="55136"/>
            <a:ext cx="10178323" cy="70784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On the back of our Leap into learning is our home learning page, with suggested homework ideas linked to our learning this half term. Children should choose at least </a:t>
            </a:r>
            <a:r>
              <a:rPr b="0" i="0" lang="en-US" sz="2000" u="none" cap="none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0" i="0" lang="en-US" sz="2000" u="none" cap="none" strike="noStrik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to complete.</a:t>
            </a:r>
            <a:endParaRPr b="0" i="0" sz="2000" u="none" cap="none" strike="noStrik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206" y="762982"/>
            <a:ext cx="8284533" cy="6131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2022-09-12T18:45:49Z</dcterms:created>
  <dc:creator>Georgia O'Callaghan</dc:creator>
</cp:coreProperties>
</file>