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kKC35OUIRcdD20TG+zReQgEhc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c79eb592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c79eb592a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2bc79eb592a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c79eb592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c79eb592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2bc79eb592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99414" y="2338370"/>
            <a:ext cx="9144000" cy="91759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Calibri"/>
              <a:buNone/>
            </a:pPr>
            <a:r>
              <a:rPr b="1" lang="en-US" u="sng">
                <a:solidFill>
                  <a:srgbClr val="0070C0"/>
                </a:solidFill>
              </a:rPr>
              <a:t>Geography @ Chacewater</a:t>
            </a:r>
            <a:endParaRPr b="1" u="sng">
              <a:solidFill>
                <a:srgbClr val="0070C0"/>
              </a:solidFill>
            </a:endParaRPr>
          </a:p>
        </p:txBody>
      </p:sp>
      <p:sp>
        <p:nvSpPr>
          <p:cNvPr id="89" name="Google Shape;89;p1"/>
          <p:cNvSpPr txBox="1"/>
          <p:nvPr>
            <p:ph idx="1" type="subTitle"/>
          </p:nvPr>
        </p:nvSpPr>
        <p:spPr>
          <a:xfrm>
            <a:off x="1524000" y="3602038"/>
            <a:ext cx="9144000" cy="59289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2400"/>
              <a:buNone/>
            </a:pPr>
            <a:r>
              <a:rPr b="1" lang="en-US">
                <a:solidFill>
                  <a:schemeClr val="accent1"/>
                </a:solidFill>
              </a:rPr>
              <a:t>Knowledge Organisers</a:t>
            </a:r>
            <a:endParaRPr b="1">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9"/>
          <p:cNvPicPr preferRelativeResize="0"/>
          <p:nvPr/>
        </p:nvPicPr>
        <p:blipFill rotWithShape="1">
          <a:blip r:embed="rId3">
            <a:alphaModFix/>
          </a:blip>
          <a:srcRect b="0" l="0" r="0" t="0"/>
          <a:stretch/>
        </p:blipFill>
        <p:spPr>
          <a:xfrm>
            <a:off x="-1" y="5080"/>
            <a:ext cx="12201045" cy="68529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0"/>
          <p:cNvPicPr preferRelativeResize="0"/>
          <p:nvPr/>
        </p:nvPicPr>
        <p:blipFill rotWithShape="1">
          <a:blip r:embed="rId3">
            <a:alphaModFix/>
          </a:blip>
          <a:srcRect b="0" l="0" r="0" t="0"/>
          <a:stretch/>
        </p:blipFill>
        <p:spPr>
          <a:xfrm>
            <a:off x="0" y="27645"/>
            <a:ext cx="12241547" cy="68303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b="0" l="0" r="0" t="0"/>
          <a:stretch/>
        </p:blipFill>
        <p:spPr>
          <a:xfrm>
            <a:off x="0" y="29761"/>
            <a:ext cx="12192000" cy="67984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2bc79eb592a_0_7"/>
          <p:cNvPicPr preferRelativeResize="0"/>
          <p:nvPr/>
        </p:nvPicPr>
        <p:blipFill>
          <a:blip r:embed="rId3">
            <a:alphaModFix/>
          </a:blip>
          <a:stretch>
            <a:fillRect/>
          </a:stretch>
        </p:blipFill>
        <p:spPr>
          <a:xfrm>
            <a:off x="152400" y="152400"/>
            <a:ext cx="12039600" cy="677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Calibri"/>
              <a:buNone/>
            </a:pPr>
            <a:r>
              <a:rPr b="1" lang="en-US" u="sng">
                <a:solidFill>
                  <a:srgbClr val="0070C0"/>
                </a:solidFill>
              </a:rPr>
              <a:t>Summer Term</a:t>
            </a:r>
            <a:br>
              <a:rPr b="1" lang="en-US" u="sng">
                <a:solidFill>
                  <a:srgbClr val="0070C0"/>
                </a:solidFill>
              </a:rPr>
            </a:br>
            <a:r>
              <a:rPr lang="en-US" sz="2800">
                <a:solidFill>
                  <a:srgbClr val="0070C0"/>
                </a:solidFill>
              </a:rPr>
              <a:t>A Focus on the wider world</a:t>
            </a:r>
            <a:endParaRPr b="1" sz="2800" u="sng">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4"/>
          <p:cNvPicPr preferRelativeResize="0"/>
          <p:nvPr/>
        </p:nvPicPr>
        <p:blipFill rotWithShape="1">
          <a:blip r:embed="rId3">
            <a:alphaModFix/>
          </a:blip>
          <a:srcRect b="0" l="0" r="0" t="0"/>
          <a:stretch/>
        </p:blipFill>
        <p:spPr>
          <a:xfrm>
            <a:off x="0" y="10267"/>
            <a:ext cx="12192000" cy="68374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5"/>
          <p:cNvPicPr preferRelativeResize="0"/>
          <p:nvPr/>
        </p:nvPicPr>
        <p:blipFill rotWithShape="1">
          <a:blip r:embed="rId3">
            <a:alphaModFix/>
          </a:blip>
          <a:srcRect b="0" l="0" r="0" t="0"/>
          <a:stretch/>
        </p:blipFill>
        <p:spPr>
          <a:xfrm>
            <a:off x="0" y="-6651"/>
            <a:ext cx="12192000" cy="68713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6"/>
          <p:cNvPicPr preferRelativeResize="0"/>
          <p:nvPr/>
        </p:nvPicPr>
        <p:blipFill rotWithShape="1">
          <a:blip r:embed="rId3">
            <a:alphaModFix/>
          </a:blip>
          <a:srcRect b="0" l="0" r="0" t="0"/>
          <a:stretch/>
        </p:blipFill>
        <p:spPr>
          <a:xfrm>
            <a:off x="986" y="0"/>
            <a:ext cx="12190028"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7"/>
          <p:cNvPicPr preferRelativeResize="0"/>
          <p:nvPr/>
        </p:nvPicPr>
        <p:blipFill rotWithShape="1">
          <a:blip r:embed="rId3">
            <a:alphaModFix/>
          </a:blip>
          <a:srcRect b="0" l="0" r="0" t="0"/>
          <a:stretch/>
        </p:blipFill>
        <p:spPr>
          <a:xfrm>
            <a:off x="-65988" y="76200"/>
            <a:ext cx="12228338" cy="6858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8"/>
          <p:cNvPicPr preferRelativeResize="0"/>
          <p:nvPr/>
        </p:nvPicPr>
        <p:blipFill rotWithShape="1">
          <a:blip r:embed="rId3">
            <a:alphaModFix/>
          </a:blip>
          <a:srcRect b="0" l="0" r="0" t="0"/>
          <a:stretch/>
        </p:blipFill>
        <p:spPr>
          <a:xfrm>
            <a:off x="0" y="22114"/>
            <a:ext cx="12192000" cy="68137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idx="1" type="subTitle"/>
          </p:nvPr>
        </p:nvSpPr>
        <p:spPr>
          <a:xfrm>
            <a:off x="1524000" y="1509288"/>
            <a:ext cx="9144000" cy="59289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2400"/>
              <a:buNone/>
            </a:pPr>
            <a:r>
              <a:rPr lang="en-US">
                <a:solidFill>
                  <a:schemeClr val="accent1"/>
                </a:solidFill>
              </a:rPr>
              <a:t>Geography in our school is taught as part of our termly thematic approach and acts as a driver to form wider cross curricular links. </a:t>
            </a:r>
            <a:endParaRPr/>
          </a:p>
          <a:p>
            <a:pPr indent="0" lvl="0" marL="0" rtl="0" algn="ctr">
              <a:lnSpc>
                <a:spcPct val="90000"/>
              </a:lnSpc>
              <a:spcBef>
                <a:spcPts val="1000"/>
              </a:spcBef>
              <a:spcAft>
                <a:spcPts val="0"/>
              </a:spcAft>
              <a:buClr>
                <a:schemeClr val="accent1"/>
              </a:buClr>
              <a:buSzPts val="2400"/>
              <a:buNone/>
            </a:pPr>
            <a:r>
              <a:rPr lang="en-US">
                <a:solidFill>
                  <a:schemeClr val="accent1"/>
                </a:solidFill>
              </a:rPr>
              <a:t>We have made deliberate choices to organise the teaching and learning of geography; Autumn term the children learn about their place in the world with a focus on the UK. During the Spring term, children learn about the physical geography and human geography of the Earth. During the Summer term the children will learn to understand the wider world.</a:t>
            </a:r>
            <a:endParaRPr>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9"/>
          <p:cNvPicPr preferRelativeResize="0"/>
          <p:nvPr/>
        </p:nvPicPr>
        <p:blipFill rotWithShape="1">
          <a:blip r:embed="rId3">
            <a:alphaModFix/>
          </a:blip>
          <a:srcRect b="0" l="0" r="0" t="0"/>
          <a:stretch/>
        </p:blipFill>
        <p:spPr>
          <a:xfrm>
            <a:off x="0" y="11392"/>
            <a:ext cx="12192000" cy="68352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txBox="1"/>
          <p:nvPr>
            <p:ph idx="1" type="subTitle"/>
          </p:nvPr>
        </p:nvSpPr>
        <p:spPr>
          <a:xfrm>
            <a:off x="1524000" y="-592890"/>
            <a:ext cx="9144000" cy="59289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rgbClr val="0070C0"/>
              </a:buClr>
              <a:buSzPts val="2400"/>
              <a:buNone/>
            </a:pPr>
            <a:r>
              <a:rPr b="1" lang="en-US" u="sng">
                <a:solidFill>
                  <a:srgbClr val="0070C0"/>
                </a:solidFill>
              </a:rPr>
              <a:t>Our Knowledge Organisers</a:t>
            </a:r>
            <a:endParaRPr b="1" u="sng">
              <a:solidFill>
                <a:srgbClr val="0070C0"/>
              </a:solidFill>
            </a:endParaRPr>
          </a:p>
          <a:p>
            <a:pPr indent="-342900" lvl="0" marL="342900" rtl="0" algn="l">
              <a:lnSpc>
                <a:spcPct val="90000"/>
              </a:lnSpc>
              <a:spcBef>
                <a:spcPts val="1000"/>
              </a:spcBef>
              <a:spcAft>
                <a:spcPts val="0"/>
              </a:spcAft>
              <a:buClr>
                <a:schemeClr val="dk1"/>
              </a:buClr>
              <a:buSzPts val="2400"/>
              <a:buFont typeface="Arial"/>
              <a:buChar char="•"/>
            </a:pPr>
            <a:r>
              <a:rPr lang="en-US"/>
              <a:t>Knowledge Organisers are written for children not teachers.</a:t>
            </a:r>
            <a:endParaRPr sz="2000"/>
          </a:p>
          <a:p>
            <a:pPr indent="-342900" lvl="0" marL="342900" rtl="0" algn="l">
              <a:lnSpc>
                <a:spcPct val="90000"/>
              </a:lnSpc>
              <a:spcBef>
                <a:spcPts val="1000"/>
              </a:spcBef>
              <a:spcAft>
                <a:spcPts val="0"/>
              </a:spcAft>
              <a:buClr>
                <a:schemeClr val="dk1"/>
              </a:buClr>
              <a:buSzPts val="2400"/>
              <a:buFont typeface="Arial"/>
              <a:buChar char="•"/>
            </a:pPr>
            <a:r>
              <a:rPr lang="en-US"/>
              <a:t>They are not about coverage, but they should help in focusing learning to support development of key concepts.</a:t>
            </a:r>
            <a:endParaRPr sz="2000"/>
          </a:p>
          <a:p>
            <a:pPr indent="-342900" lvl="0" marL="342900" rtl="0" algn="l">
              <a:lnSpc>
                <a:spcPct val="90000"/>
              </a:lnSpc>
              <a:spcBef>
                <a:spcPts val="1000"/>
              </a:spcBef>
              <a:spcAft>
                <a:spcPts val="0"/>
              </a:spcAft>
              <a:buClr>
                <a:schemeClr val="dk1"/>
              </a:buClr>
              <a:buSzPts val="2400"/>
              <a:buFont typeface="Arial"/>
              <a:buChar char="•"/>
            </a:pPr>
            <a:r>
              <a:rPr lang="en-US"/>
              <a:t>They support pupils in building on previous learning</a:t>
            </a:r>
            <a:endParaRPr/>
          </a:p>
          <a:p>
            <a:pPr indent="-342900" lvl="0" marL="342900" rtl="0" algn="l">
              <a:lnSpc>
                <a:spcPct val="90000"/>
              </a:lnSpc>
              <a:spcBef>
                <a:spcPts val="1000"/>
              </a:spcBef>
              <a:spcAft>
                <a:spcPts val="0"/>
              </a:spcAft>
              <a:buClr>
                <a:schemeClr val="dk1"/>
              </a:buClr>
              <a:buSzPts val="2400"/>
              <a:buFont typeface="Arial"/>
              <a:buChar char="•"/>
            </a:pPr>
            <a:r>
              <a:rPr b="0" lang="en-US"/>
              <a:t>We ar</a:t>
            </a:r>
            <a:r>
              <a:rPr lang="en-US"/>
              <a:t>e in the process of refining and improving these.</a:t>
            </a:r>
            <a:endParaRPr/>
          </a:p>
          <a:p>
            <a:pPr indent="-342900" lvl="0" marL="342900" rtl="0" algn="l">
              <a:lnSpc>
                <a:spcPct val="90000"/>
              </a:lnSpc>
              <a:spcBef>
                <a:spcPts val="1000"/>
              </a:spcBef>
              <a:spcAft>
                <a:spcPts val="0"/>
              </a:spcAft>
              <a:buClr>
                <a:schemeClr val="accent1"/>
              </a:buClr>
              <a:buSzPts val="2400"/>
              <a:buFont typeface="Arial"/>
              <a:buChar char="•"/>
            </a:pPr>
            <a:r>
              <a:rPr lang="en-US">
                <a:solidFill>
                  <a:schemeClr val="accent1"/>
                </a:solidFill>
              </a:rPr>
              <a:t>Knowledge Organisers support low-stakes quizzing as part of daily, weekly, termly review and our approach to retrieval practice.</a:t>
            </a:r>
            <a:endParaRPr/>
          </a:p>
          <a:p>
            <a:pPr indent="-342900" lvl="0" marL="342900" rtl="0" algn="l">
              <a:lnSpc>
                <a:spcPct val="90000"/>
              </a:lnSpc>
              <a:spcBef>
                <a:spcPts val="1000"/>
              </a:spcBef>
              <a:spcAft>
                <a:spcPts val="0"/>
              </a:spcAft>
              <a:buClr>
                <a:schemeClr val="accent1"/>
              </a:buClr>
              <a:buSzPts val="2400"/>
              <a:buFont typeface="Arial"/>
              <a:buChar char="•"/>
            </a:pPr>
            <a:r>
              <a:rPr lang="en-US">
                <a:solidFill>
                  <a:schemeClr val="accent1"/>
                </a:solidFill>
              </a:rPr>
              <a:t>They involve </a:t>
            </a:r>
            <a:r>
              <a:rPr b="1" lang="en-US">
                <a:solidFill>
                  <a:schemeClr val="accent1"/>
                </a:solidFill>
              </a:rPr>
              <a:t>all </a:t>
            </a:r>
            <a:r>
              <a:rPr lang="en-US">
                <a:solidFill>
                  <a:schemeClr val="accent1"/>
                </a:solidFill>
              </a:rPr>
              <a:t>students actively involved in checking their knowledge.</a:t>
            </a:r>
            <a:endParaRPr/>
          </a:p>
          <a:p>
            <a:pPr indent="-342900" lvl="0" marL="342900" rtl="0" algn="l">
              <a:lnSpc>
                <a:spcPct val="90000"/>
              </a:lnSpc>
              <a:spcBef>
                <a:spcPts val="1000"/>
              </a:spcBef>
              <a:spcAft>
                <a:spcPts val="0"/>
              </a:spcAft>
              <a:buClr>
                <a:schemeClr val="accent1"/>
              </a:buClr>
              <a:buSzPts val="2400"/>
              <a:buFont typeface="Arial"/>
              <a:buChar char="•"/>
            </a:pPr>
            <a:r>
              <a:rPr lang="en-US">
                <a:solidFill>
                  <a:schemeClr val="accent1"/>
                </a:solidFill>
              </a:rPr>
              <a:t>We mix up techniques used, including: individual, pair, group; verbal, written;  </a:t>
            </a:r>
            <a:endParaRPr b="0">
              <a:solidFill>
                <a:schemeClr val="accent1"/>
              </a:solidFill>
            </a:endParaRPr>
          </a:p>
          <a:p>
            <a:pPr indent="0" lvl="0" marL="0" rtl="0" algn="ctr">
              <a:lnSpc>
                <a:spcPct val="90000"/>
              </a:lnSpc>
              <a:spcBef>
                <a:spcPts val="1000"/>
              </a:spcBef>
              <a:spcAft>
                <a:spcPts val="0"/>
              </a:spcAft>
              <a:buClr>
                <a:schemeClr val="dk1"/>
              </a:buClr>
              <a:buSzPts val="2000"/>
              <a:buNone/>
            </a:pPr>
            <a:br>
              <a:rPr lang="en-US" sz="2000"/>
            </a:br>
            <a:endParaRPr sz="20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Calibri"/>
              <a:buNone/>
            </a:pPr>
            <a:r>
              <a:rPr b="1" lang="en-US" u="sng">
                <a:solidFill>
                  <a:srgbClr val="0070C0"/>
                </a:solidFill>
              </a:rPr>
              <a:t>Autumn Term</a:t>
            </a:r>
            <a:br>
              <a:rPr b="1" lang="en-US" u="sng">
                <a:solidFill>
                  <a:srgbClr val="0070C0"/>
                </a:solidFill>
              </a:rPr>
            </a:br>
            <a:r>
              <a:rPr lang="en-US" sz="2800">
                <a:solidFill>
                  <a:srgbClr val="0070C0"/>
                </a:solidFill>
              </a:rPr>
              <a:t>A Focus on the United Kingdom</a:t>
            </a:r>
            <a:endParaRPr b="1" sz="2800" u="sng">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5"/>
          <p:cNvPicPr preferRelativeResize="0"/>
          <p:nvPr/>
        </p:nvPicPr>
        <p:blipFill rotWithShape="1">
          <a:blip r:embed="rId3">
            <a:alphaModFix/>
          </a:blip>
          <a:srcRect b="0" l="0" r="0" t="0"/>
          <a:stretch/>
        </p:blipFill>
        <p:spPr>
          <a:xfrm>
            <a:off x="0" y="5706"/>
            <a:ext cx="12202159" cy="68522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6"/>
          <p:cNvPicPr preferRelativeResize="0"/>
          <p:nvPr/>
        </p:nvPicPr>
        <p:blipFill>
          <a:blip r:embed="rId3">
            <a:alphaModFix/>
          </a:blip>
          <a:stretch>
            <a:fillRect/>
          </a:stretch>
        </p:blipFill>
        <p:spPr>
          <a:xfrm>
            <a:off x="152400" y="152400"/>
            <a:ext cx="12039600" cy="6772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6000"/>
              <a:buFont typeface="Calibri"/>
              <a:buNone/>
            </a:pPr>
            <a:r>
              <a:rPr b="1" lang="en-US" u="sng">
                <a:solidFill>
                  <a:srgbClr val="0070C0"/>
                </a:solidFill>
              </a:rPr>
              <a:t>Spring Term</a:t>
            </a:r>
            <a:br>
              <a:rPr b="1" lang="en-US" u="sng">
                <a:solidFill>
                  <a:srgbClr val="0070C0"/>
                </a:solidFill>
              </a:rPr>
            </a:br>
            <a:r>
              <a:rPr lang="en-US" sz="2800">
                <a:solidFill>
                  <a:srgbClr val="0070C0"/>
                </a:solidFill>
              </a:rPr>
              <a:t>A Focus on physical and human geography</a:t>
            </a:r>
            <a:endParaRPr b="1" sz="2800" u="sng">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bc79eb592a_0_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126" name="Google Shape;126;g2bc79eb592a_0_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127" name="Google Shape;127;g2bc79eb592a_0_0"/>
          <p:cNvPicPr preferRelativeResize="0"/>
          <p:nvPr/>
        </p:nvPicPr>
        <p:blipFill>
          <a:blip r:embed="rId3">
            <a:alphaModFix/>
          </a:blip>
          <a:stretch>
            <a:fillRect/>
          </a:stretch>
        </p:blipFill>
        <p:spPr>
          <a:xfrm>
            <a:off x="138988" y="78175"/>
            <a:ext cx="11914026" cy="6701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8"/>
          <p:cNvPicPr preferRelativeResize="0"/>
          <p:nvPr/>
        </p:nvPicPr>
        <p:blipFill rotWithShape="1">
          <a:blip r:embed="rId3">
            <a:alphaModFix/>
          </a:blip>
          <a:srcRect b="0" l="0" r="0" t="0"/>
          <a:stretch/>
        </p:blipFill>
        <p:spPr>
          <a:xfrm>
            <a:off x="-7316" y="0"/>
            <a:ext cx="12206631" cy="6857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2023-01-08T17:56:25Z</dcterms:created>
  <dc:creator>David Hick</dc:creator>
</cp:coreProperties>
</file>