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72" r:id="rId4"/>
    <p:sldId id="258" r:id="rId5"/>
    <p:sldId id="268" r:id="rId6"/>
    <p:sldId id="259" r:id="rId7"/>
    <p:sldId id="271" r:id="rId8"/>
    <p:sldId id="269" r:id="rId9"/>
    <p:sldId id="270" r:id="rId10"/>
    <p:sldId id="262" r:id="rId11"/>
    <p:sldId id="263" r:id="rId12"/>
    <p:sldId id="264" r:id="rId13"/>
    <p:sldId id="265" r:id="rId14"/>
    <p:sldId id="266" r:id="rId15"/>
    <p:sldId id="267" r:id="rId16"/>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Gill Sans" panose="020B0604020202020204" charset="0"/>
      <p:regular r:id="rId22"/>
      <p:bold r:id="rId23"/>
    </p:embeddedFont>
    <p:embeddedFont>
      <p:font typeface="Impact" panose="020B0806030902050204" pitchFamily="3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ejbATsvsgzInZAIzXc/zWaarw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0024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3"/>
        <p:cNvGrpSpPr/>
        <p:nvPr/>
      </p:nvGrpSpPr>
      <p:grpSpPr>
        <a:xfrm>
          <a:off x="0" y="0"/>
          <a:ext cx="0" cy="0"/>
          <a:chOff x="0" y="0"/>
          <a:chExt cx="0" cy="0"/>
        </a:xfrm>
      </p:grpSpPr>
      <p:sp>
        <p:nvSpPr>
          <p:cNvPr id="14" name="Google Shape;14;p13" title="scalloped circle"/>
          <p:cNvSpPr/>
          <p:nvPr/>
        </p:nvSpPr>
        <p:spPr>
          <a:xfrm>
            <a:off x="3557016" y="630936"/>
            <a:ext cx="523557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5" name="Google Shape;15;p13"/>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0000"/>
              <a:buFont typeface="Impact"/>
              <a:buNone/>
              <a:defRPr sz="10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00"/>
              </a:spcBef>
              <a:spcAft>
                <a:spcPts val="0"/>
              </a:spcAft>
              <a:buSzPts val="2000"/>
              <a:buNone/>
              <a:defRPr sz="2000" b="1" i="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a:endParaRPr/>
          </a:p>
        </p:txBody>
      </p:sp>
      <p:sp>
        <p:nvSpPr>
          <p:cNvPr id="17" name="Google Shape;17;p13"/>
          <p:cNvSpPr txBox="1">
            <a:spLocks noGrp="1"/>
          </p:cNvSpPr>
          <p:nvPr>
            <p:ph type="dt" idx="10"/>
          </p:nvPr>
        </p:nvSpPr>
        <p:spPr>
          <a:xfrm>
            <a:off x="1078523"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7606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
          <p:cNvSpPr txBox="1">
            <a:spLocks noGrp="1"/>
          </p:cNvSpPr>
          <p:nvPr>
            <p:ph type="ftr" idx="11"/>
          </p:nvPr>
        </p:nvSpPr>
        <p:spPr>
          <a:xfrm>
            <a:off x="4180332"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27606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sldNum" idx="12"/>
          </p:nvPr>
        </p:nvSpPr>
        <p:spPr>
          <a:xfrm>
            <a:off x="9067218" y="6375679"/>
            <a:ext cx="2329723"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7606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3" title="left edge border"/>
          <p:cNvSpPr/>
          <p:nvPr/>
        </p:nvSpPr>
        <p:spPr>
          <a:xfrm>
            <a:off x="0" y="0"/>
            <a:ext cx="283464"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2"/>
          <p:cNvSpPr txBox="1">
            <a:spLocks noGrp="1"/>
          </p:cNvSpPr>
          <p:nvPr>
            <p:ph type="body" idx="1"/>
          </p:nvPr>
        </p:nvSpPr>
        <p:spPr>
          <a:xfrm rot="5400000">
            <a:off x="4544044" y="-1006365"/>
            <a:ext cx="3593591" cy="1017832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2" name="Google Shape;82;p22"/>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rot="5400000">
            <a:off x="8012185" y="2436522"/>
            <a:ext cx="5600404"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3"/>
          <p:cNvSpPr txBox="1">
            <a:spLocks noGrp="1"/>
          </p:cNvSpPr>
          <p:nvPr>
            <p:ph type="body" idx="1"/>
          </p:nvPr>
        </p:nvSpPr>
        <p:spPr>
          <a:xfrm rot="5400000">
            <a:off x="2653390" y="-1013705"/>
            <a:ext cx="5600405" cy="839258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8" name="Google Shape;88;p23"/>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3"/>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3"/>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4" name="Google Shape;24;p14"/>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3242929" y="1073888"/>
            <a:ext cx="8187071" cy="40646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3242930" y="5159781"/>
            <a:ext cx="7017488"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2000"/>
              <a:buNone/>
              <a:defRPr sz="2000" b="1" i="0" cap="none">
                <a:solidFill>
                  <a:schemeClr val="accent1"/>
                </a:solidFill>
              </a:defRPr>
            </a:lvl1pPr>
            <a:lvl2pPr marL="914400" lvl="1" indent="-228600" algn="l">
              <a:lnSpc>
                <a:spcPct val="110000"/>
              </a:lnSpc>
              <a:spcBef>
                <a:spcPts val="700"/>
              </a:spcBef>
              <a:spcAft>
                <a:spcPts val="0"/>
              </a:spcAft>
              <a:buSzPts val="2000"/>
              <a:buNone/>
              <a:defRPr sz="2000">
                <a:solidFill>
                  <a:schemeClr val="lt1"/>
                </a:solidFill>
              </a:defRPr>
            </a:lvl2pPr>
            <a:lvl3pPr marL="1371600" lvl="2" indent="-228600" algn="l">
              <a:lnSpc>
                <a:spcPct val="110000"/>
              </a:lnSpc>
              <a:spcBef>
                <a:spcPts val="700"/>
              </a:spcBef>
              <a:spcAft>
                <a:spcPts val="0"/>
              </a:spcAft>
              <a:buSzPts val="1800"/>
              <a:buNone/>
              <a:defRPr sz="1800">
                <a:solidFill>
                  <a:schemeClr val="lt1"/>
                </a:solidFill>
              </a:defRPr>
            </a:lvl3pPr>
            <a:lvl4pPr marL="1828800" lvl="3" indent="-228600" algn="l">
              <a:lnSpc>
                <a:spcPct val="110000"/>
              </a:lnSpc>
              <a:spcBef>
                <a:spcPts val="700"/>
              </a:spcBef>
              <a:spcAft>
                <a:spcPts val="0"/>
              </a:spcAft>
              <a:buSzPts val="1600"/>
              <a:buNone/>
              <a:defRPr sz="1600">
                <a:solidFill>
                  <a:schemeClr val="lt1"/>
                </a:solidFill>
              </a:defRPr>
            </a:lvl4pPr>
            <a:lvl5pPr marL="2286000" lvl="4" indent="-228600" algn="l">
              <a:lnSpc>
                <a:spcPct val="110000"/>
              </a:lnSpc>
              <a:spcBef>
                <a:spcPts val="700"/>
              </a:spcBef>
              <a:spcAft>
                <a:spcPts val="0"/>
              </a:spcAft>
              <a:buSzPts val="1600"/>
              <a:buNone/>
              <a:defRPr sz="1600">
                <a:solidFill>
                  <a:schemeClr val="lt1"/>
                </a:solidFill>
              </a:defRPr>
            </a:lvl5pPr>
            <a:lvl6pPr marL="2743200" lvl="5" indent="-228600" algn="l">
              <a:lnSpc>
                <a:spcPct val="110000"/>
              </a:lnSpc>
              <a:spcBef>
                <a:spcPts val="700"/>
              </a:spcBef>
              <a:spcAft>
                <a:spcPts val="0"/>
              </a:spcAft>
              <a:buSzPts val="1600"/>
              <a:buNone/>
              <a:defRPr sz="1600">
                <a:solidFill>
                  <a:schemeClr val="lt1"/>
                </a:solidFill>
              </a:defRPr>
            </a:lvl6pPr>
            <a:lvl7pPr marL="3200400" lvl="6" indent="-228600" algn="l">
              <a:lnSpc>
                <a:spcPct val="110000"/>
              </a:lnSpc>
              <a:spcBef>
                <a:spcPts val="700"/>
              </a:spcBef>
              <a:spcAft>
                <a:spcPts val="0"/>
              </a:spcAft>
              <a:buSzPts val="1600"/>
              <a:buNone/>
              <a:defRPr sz="1600">
                <a:solidFill>
                  <a:schemeClr val="lt1"/>
                </a:solidFill>
              </a:defRPr>
            </a:lvl7pPr>
            <a:lvl8pPr marL="3657600" lvl="7" indent="-228600" algn="l">
              <a:lnSpc>
                <a:spcPct val="110000"/>
              </a:lnSpc>
              <a:spcBef>
                <a:spcPts val="700"/>
              </a:spcBef>
              <a:spcAft>
                <a:spcPts val="0"/>
              </a:spcAft>
              <a:buSzPts val="1600"/>
              <a:buNone/>
              <a:defRPr sz="1600">
                <a:solidFill>
                  <a:schemeClr val="lt1"/>
                </a:solidFill>
              </a:defRPr>
            </a:lvl8pPr>
            <a:lvl9pPr marL="4114800" lvl="8" indent="-228600" algn="l">
              <a:lnSpc>
                <a:spcPct val="110000"/>
              </a:lnSpc>
              <a:spcBef>
                <a:spcPts val="700"/>
              </a:spcBef>
              <a:spcAft>
                <a:spcPts val="0"/>
              </a:spcAft>
              <a:buSzPts val="1600"/>
              <a:buNone/>
              <a:defRPr sz="1600">
                <a:solidFill>
                  <a:schemeClr val="lt1"/>
                </a:solidFill>
              </a:defRPr>
            </a:lvl9pPr>
          </a:lstStyle>
          <a:p>
            <a:endParaRPr/>
          </a:p>
        </p:txBody>
      </p:sp>
      <p:sp>
        <p:nvSpPr>
          <p:cNvPr id="30" name="Google Shape;30;p15"/>
          <p:cNvSpPr txBox="1">
            <a:spLocks noGrp="1"/>
          </p:cNvSpPr>
          <p:nvPr>
            <p:ph type="dt" idx="10"/>
          </p:nvPr>
        </p:nvSpPr>
        <p:spPr>
          <a:xfrm>
            <a:off x="3236546" y="6375679"/>
            <a:ext cx="1493947"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5279064"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grpSp>
        <p:nvGrpSpPr>
          <p:cNvPr id="33" name="Google Shape;33;p15" title="left scallop shape"/>
          <p:cNvGrpSpPr/>
          <p:nvPr/>
        </p:nvGrpSpPr>
        <p:grpSpPr>
          <a:xfrm>
            <a:off x="0" y="0"/>
            <a:ext cx="2814638" cy="6858000"/>
            <a:chOff x="0" y="0"/>
            <a:chExt cx="2814638" cy="6858000"/>
          </a:xfrm>
        </p:grpSpPr>
        <p:sp>
          <p:nvSpPr>
            <p:cNvPr id="34" name="Google Shape;34;p15"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35" name="Google Shape;35;p15"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9" name="Google Shape;39;p16"/>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0" name="Google Shape;40;p16"/>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1252728" y="381000"/>
            <a:ext cx="10172700" cy="14935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7"/>
          <p:cNvSpPr txBox="1">
            <a:spLocks noGrp="1"/>
          </p:cNvSpPr>
          <p:nvPr>
            <p:ph type="body" idx="1"/>
          </p:nvPr>
        </p:nvSpPr>
        <p:spPr>
          <a:xfrm>
            <a:off x="1251678"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46" name="Google Shape;46;p17"/>
          <p:cNvSpPr txBox="1">
            <a:spLocks noGrp="1"/>
          </p:cNvSpPr>
          <p:nvPr>
            <p:ph type="body" idx="2"/>
          </p:nvPr>
        </p:nvSpPr>
        <p:spPr>
          <a:xfrm>
            <a:off x="1257300" y="2909102"/>
            <a:ext cx="4800600" cy="299639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7" name="Google Shape;47;p17"/>
          <p:cNvSpPr txBox="1">
            <a:spLocks noGrp="1"/>
          </p:cNvSpPr>
          <p:nvPr>
            <p:ph type="body" idx="3"/>
          </p:nvPr>
        </p:nvSpPr>
        <p:spPr>
          <a:xfrm>
            <a:off x="6633864"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48" name="Google Shape;48;p17"/>
          <p:cNvSpPr txBox="1">
            <a:spLocks noGrp="1"/>
          </p:cNvSpPr>
          <p:nvPr>
            <p:ph type="body" idx="4"/>
          </p:nvPr>
        </p:nvSpPr>
        <p:spPr>
          <a:xfrm>
            <a:off x="6633864" y="2909102"/>
            <a:ext cx="4800600" cy="299639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9" name="Google Shape;49;p17"/>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7"/>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8"/>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9"/>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1"/>
        <p:cNvGrpSpPr/>
        <p:nvPr/>
      </p:nvGrpSpPr>
      <p:grpSpPr>
        <a:xfrm>
          <a:off x="0" y="0"/>
          <a:ext cx="0" cy="0"/>
          <a:chOff x="0" y="0"/>
          <a:chExt cx="0" cy="0"/>
        </a:xfrm>
      </p:grpSpPr>
      <p:sp>
        <p:nvSpPr>
          <p:cNvPr id="62" name="Google Shape;62;p20"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3" name="Google Shape;63;p20"/>
          <p:cNvSpPr txBox="1">
            <a:spLocks noGrp="1"/>
          </p:cNvSpPr>
          <p:nvPr>
            <p:ph type="title"/>
          </p:nvPr>
        </p:nvSpPr>
        <p:spPr>
          <a:xfrm>
            <a:off x="8337884" y="457199"/>
            <a:ext cx="3092115" cy="119667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900"/>
              <a:buFont typeface="Gill Sans"/>
              <a:buNone/>
              <a:defRPr sz="1900" b="1" i="0" cap="none">
                <a:solidFill>
                  <a:schemeClr val="accen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body" idx="1"/>
          </p:nvPr>
        </p:nvSpPr>
        <p:spPr>
          <a:xfrm>
            <a:off x="765051" y="920377"/>
            <a:ext cx="6158418" cy="4985124"/>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700"/>
              </a:spcBef>
              <a:spcAft>
                <a:spcPts val="0"/>
              </a:spcAft>
              <a:buSzPts val="3200"/>
              <a:buChar char="•"/>
              <a:defRPr sz="3200"/>
            </a:lvl1pPr>
            <a:lvl2pPr marL="914400" lvl="1" indent="-406400" algn="l">
              <a:lnSpc>
                <a:spcPct val="110000"/>
              </a:lnSpc>
              <a:spcBef>
                <a:spcPts val="700"/>
              </a:spcBef>
              <a:spcAft>
                <a:spcPts val="0"/>
              </a:spcAft>
              <a:buSzPts val="2800"/>
              <a:buChar char="–"/>
              <a:defRPr sz="2800"/>
            </a:lvl2pPr>
            <a:lvl3pPr marL="1371600" lvl="2" indent="-381000" algn="l">
              <a:lnSpc>
                <a:spcPct val="110000"/>
              </a:lnSpc>
              <a:spcBef>
                <a:spcPts val="700"/>
              </a:spcBef>
              <a:spcAft>
                <a:spcPts val="0"/>
              </a:spcAft>
              <a:buSzPts val="2400"/>
              <a:buChar char="•"/>
              <a:defRPr sz="2400"/>
            </a:lvl3pPr>
            <a:lvl4pPr marL="1828800" lvl="3" indent="-355600" algn="l">
              <a:lnSpc>
                <a:spcPct val="110000"/>
              </a:lnSpc>
              <a:spcBef>
                <a:spcPts val="700"/>
              </a:spcBef>
              <a:spcAft>
                <a:spcPts val="0"/>
              </a:spcAft>
              <a:buSzPts val="2000"/>
              <a:buChar char="–"/>
              <a:defRPr sz="2000"/>
            </a:lvl4pPr>
            <a:lvl5pPr marL="2286000" lvl="4" indent="-355600" algn="l">
              <a:lnSpc>
                <a:spcPct val="110000"/>
              </a:lnSpc>
              <a:spcBef>
                <a:spcPts val="700"/>
              </a:spcBef>
              <a:spcAft>
                <a:spcPts val="0"/>
              </a:spcAft>
              <a:buSzPts val="2000"/>
              <a:buChar char="•"/>
              <a:defRPr sz="2000"/>
            </a:lvl5pPr>
            <a:lvl6pPr marL="2743200" lvl="5" indent="-355600" algn="l">
              <a:lnSpc>
                <a:spcPct val="110000"/>
              </a:lnSpc>
              <a:spcBef>
                <a:spcPts val="700"/>
              </a:spcBef>
              <a:spcAft>
                <a:spcPts val="0"/>
              </a:spcAft>
              <a:buSzPts val="2000"/>
              <a:buChar char="–"/>
              <a:defRPr sz="2000"/>
            </a:lvl6pPr>
            <a:lvl7pPr marL="3200400" lvl="6" indent="-355600" algn="l">
              <a:lnSpc>
                <a:spcPct val="110000"/>
              </a:lnSpc>
              <a:spcBef>
                <a:spcPts val="700"/>
              </a:spcBef>
              <a:spcAft>
                <a:spcPts val="0"/>
              </a:spcAft>
              <a:buSzPts val="2000"/>
              <a:buChar char="•"/>
              <a:defRPr sz="2000"/>
            </a:lvl7pPr>
            <a:lvl8pPr marL="3657600" lvl="7" indent="-355600" algn="l">
              <a:lnSpc>
                <a:spcPct val="110000"/>
              </a:lnSpc>
              <a:spcBef>
                <a:spcPts val="700"/>
              </a:spcBef>
              <a:spcAft>
                <a:spcPts val="0"/>
              </a:spcAft>
              <a:buSzPts val="2000"/>
              <a:buChar char="–"/>
              <a:defRPr sz="2000"/>
            </a:lvl8pPr>
            <a:lvl9pPr marL="4114800" lvl="8" indent="-355600" algn="l">
              <a:lnSpc>
                <a:spcPct val="110000"/>
              </a:lnSpc>
              <a:spcBef>
                <a:spcPts val="700"/>
              </a:spcBef>
              <a:spcAft>
                <a:spcPts val="0"/>
              </a:spcAft>
              <a:buSzPts val="2000"/>
              <a:buChar char="•"/>
              <a:defRPr sz="2000"/>
            </a:lvl9pPr>
          </a:lstStyle>
          <a:p>
            <a:endParaRPr/>
          </a:p>
        </p:txBody>
      </p:sp>
      <p:sp>
        <p:nvSpPr>
          <p:cNvPr id="65" name="Google Shape;65;p20"/>
          <p:cNvSpPr txBox="1">
            <a:spLocks noGrp="1"/>
          </p:cNvSpPr>
          <p:nvPr>
            <p:ph type="body" idx="2"/>
          </p:nvPr>
        </p:nvSpPr>
        <p:spPr>
          <a:xfrm>
            <a:off x="8337885" y="1741336"/>
            <a:ext cx="3092115"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66" name="Google Shape;66;p20"/>
          <p:cNvSpPr txBox="1">
            <a:spLocks noGrp="1"/>
          </p:cNvSpPr>
          <p:nvPr>
            <p:ph type="dt" idx="10"/>
          </p:nvPr>
        </p:nvSpPr>
        <p:spPr>
          <a:xfrm>
            <a:off x="765051" y="6375679"/>
            <a:ext cx="1233355"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ftr" idx="11"/>
          </p:nvPr>
        </p:nvSpPr>
        <p:spPr>
          <a:xfrm>
            <a:off x="2103620" y="6375679"/>
            <a:ext cx="3482179"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0"/>
          <p:cNvSpPr txBox="1">
            <a:spLocks noGrp="1"/>
          </p:cNvSpPr>
          <p:nvPr>
            <p:ph type="sldNum" idx="12"/>
          </p:nvPr>
        </p:nvSpPr>
        <p:spPr>
          <a:xfrm>
            <a:off x="5691014" y="6375679"/>
            <a:ext cx="1232456"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20"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0"/>
        <p:cNvGrpSpPr/>
        <p:nvPr/>
      </p:nvGrpSpPr>
      <p:grpSpPr>
        <a:xfrm>
          <a:off x="0" y="0"/>
          <a:ext cx="0" cy="0"/>
          <a:chOff x="0" y="0"/>
          <a:chExt cx="0" cy="0"/>
        </a:xfrm>
      </p:grpSpPr>
      <p:sp>
        <p:nvSpPr>
          <p:cNvPr id="71" name="Google Shape;71;p21"/>
          <p:cNvSpPr>
            <a:spLocks noGrp="1"/>
          </p:cNvSpPr>
          <p:nvPr>
            <p:ph type="pic" idx="2"/>
          </p:nvPr>
        </p:nvSpPr>
        <p:spPr>
          <a:xfrm>
            <a:off x="283464" y="0"/>
            <a:ext cx="7355585" cy="6857999"/>
          </a:xfrm>
          <a:prstGeom prst="rect">
            <a:avLst/>
          </a:prstGeom>
          <a:noFill/>
          <a:ln>
            <a:noFill/>
          </a:ln>
        </p:spPr>
      </p:sp>
      <p:sp>
        <p:nvSpPr>
          <p:cNvPr id="72" name="Google Shape;72;p21"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3" name="Google Shape;73;p21"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1"/>
          <p:cNvSpPr txBox="1">
            <a:spLocks noGrp="1"/>
          </p:cNvSpPr>
          <p:nvPr>
            <p:ph type="title"/>
          </p:nvPr>
        </p:nvSpPr>
        <p:spPr>
          <a:xfrm>
            <a:off x="8337883" y="457200"/>
            <a:ext cx="3092117" cy="119667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900"/>
              <a:buFont typeface="Gill Sans"/>
              <a:buNone/>
              <a:defRPr sz="1900" b="1" i="0">
                <a:solidFill>
                  <a:schemeClr val="accen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txBox="1">
            <a:spLocks noGrp="1"/>
          </p:cNvSpPr>
          <p:nvPr>
            <p:ph type="body" idx="1"/>
          </p:nvPr>
        </p:nvSpPr>
        <p:spPr>
          <a:xfrm>
            <a:off x="8337883" y="1741336"/>
            <a:ext cx="3092117"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76" name="Google Shape;76;p21"/>
          <p:cNvSpPr txBox="1">
            <a:spLocks noGrp="1"/>
          </p:cNvSpPr>
          <p:nvPr>
            <p:ph type="dt" idx="10"/>
          </p:nvPr>
        </p:nvSpPr>
        <p:spPr>
          <a:xfrm>
            <a:off x="765950" y="6375679"/>
            <a:ext cx="1232456"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ftr" idx="11"/>
          </p:nvPr>
        </p:nvSpPr>
        <p:spPr>
          <a:xfrm>
            <a:off x="2103621" y="6375679"/>
            <a:ext cx="3482178"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sldNum" idx="12"/>
          </p:nvPr>
        </p:nvSpPr>
        <p:spPr>
          <a:xfrm>
            <a:off x="5687568" y="6375679"/>
            <a:ext cx="1234440"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8" name="Google Shape;8;p12"/>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12"/>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12"/>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2"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2" name="Google Shape;12;p12" title="right edge border"/>
          <p:cNvSpPr/>
          <p:nvPr/>
        </p:nvSpPr>
        <p:spPr>
          <a:xfrm>
            <a:off x="11908536"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play.edshed.com/en-gb/spell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0"/>
              <a:buFont typeface="Impact"/>
              <a:buNone/>
            </a:pPr>
            <a:r>
              <a:rPr lang="en-US" dirty="0"/>
              <a:t>WELCOME TO Seedlings!</a:t>
            </a:r>
            <a:endParaRPr dirty="0"/>
          </a:p>
        </p:txBody>
      </p:sp>
      <p:pic>
        <p:nvPicPr>
          <p:cNvPr id="3" name="Picture 6" descr="Seedling clipart. Free download transparent .PNG | Creazilla">
            <a:extLst>
              <a:ext uri="{FF2B5EF4-FFF2-40B4-BE49-F238E27FC236}">
                <a16:creationId xmlns:a16="http://schemas.microsoft.com/office/drawing/2014/main" id="{386292F1-2821-41D0-BED2-354ED975A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0622" y="2574846"/>
            <a:ext cx="2536362" cy="4041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title"/>
          </p:nvPr>
        </p:nvSpPr>
        <p:spPr>
          <a:xfrm>
            <a:off x="3066190" y="120838"/>
            <a:ext cx="10178322" cy="76188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Impact"/>
              <a:buNone/>
            </a:pPr>
            <a:r>
              <a:rPr lang="en-US"/>
              <a:t>KNOWLEDGE ORGANISER </a:t>
            </a:r>
            <a:endParaRPr/>
          </a:p>
        </p:txBody>
      </p:sp>
      <p:sp>
        <p:nvSpPr>
          <p:cNvPr id="153" name="Google Shape;153;p6"/>
          <p:cNvSpPr txBox="1"/>
          <p:nvPr/>
        </p:nvSpPr>
        <p:spPr>
          <a:xfrm>
            <a:off x="2351816" y="769442"/>
            <a:ext cx="7430444" cy="70788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70C0"/>
                </a:solidFill>
                <a:latin typeface="Gill Sans"/>
                <a:ea typeface="Gill Sans"/>
                <a:cs typeface="Gill Sans"/>
                <a:sym typeface="Gill Sans"/>
              </a:rPr>
              <a:t>The children will have a knowledge organiser to highlight key information for their main themes – Science, History and Geography. </a:t>
            </a:r>
            <a:endParaRPr sz="2000" b="0" i="0" u="none" strike="noStrike" cap="none">
              <a:solidFill>
                <a:srgbClr val="0070C0"/>
              </a:solidFill>
              <a:latin typeface="Gill Sans"/>
              <a:ea typeface="Gill Sans"/>
              <a:cs typeface="Gill Sans"/>
              <a:sym typeface="Gill Sans"/>
            </a:endParaRPr>
          </a:p>
        </p:txBody>
      </p:sp>
      <p:sp>
        <p:nvSpPr>
          <p:cNvPr id="154" name="Google Shape;154;p6"/>
          <p:cNvSpPr txBox="1"/>
          <p:nvPr/>
        </p:nvSpPr>
        <p:spPr>
          <a:xfrm>
            <a:off x="10105251" y="120838"/>
            <a:ext cx="1715832" cy="954067"/>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70C0"/>
                </a:solidFill>
                <a:latin typeface="Gill Sans"/>
                <a:ea typeface="Gill Sans"/>
                <a:cs typeface="Gill Sans"/>
                <a:sym typeface="Gill Sans"/>
              </a:rPr>
              <a:t>These can be found on the </a:t>
            </a:r>
            <a:r>
              <a:rPr lang="en-US" dirty="0">
                <a:solidFill>
                  <a:srgbClr val="0070C0"/>
                </a:solidFill>
                <a:latin typeface="Gill Sans"/>
                <a:ea typeface="Gill Sans"/>
                <a:cs typeface="Gill Sans"/>
                <a:sym typeface="Gill Sans"/>
              </a:rPr>
              <a:t>Seedlings</a:t>
            </a:r>
            <a:r>
              <a:rPr lang="en-US" sz="1400" b="0" i="0" u="none" strike="noStrike" cap="none" dirty="0">
                <a:solidFill>
                  <a:srgbClr val="0070C0"/>
                </a:solidFill>
                <a:latin typeface="Gill Sans"/>
                <a:ea typeface="Gill Sans"/>
                <a:cs typeface="Gill Sans"/>
                <a:sym typeface="Gill Sans"/>
              </a:rPr>
              <a:t> page on the school website. </a:t>
            </a:r>
            <a:endParaRPr sz="1400" b="0" i="0" u="none" strike="noStrike" cap="none" dirty="0">
              <a:solidFill>
                <a:srgbClr val="0070C0"/>
              </a:solidFill>
              <a:latin typeface="Gill Sans"/>
              <a:ea typeface="Gill Sans"/>
              <a:cs typeface="Gill Sans"/>
              <a:sym typeface="Gill Sans"/>
            </a:endParaRPr>
          </a:p>
        </p:txBody>
      </p:sp>
      <p:pic>
        <p:nvPicPr>
          <p:cNvPr id="6" name="Picture 5">
            <a:extLst>
              <a:ext uri="{FF2B5EF4-FFF2-40B4-BE49-F238E27FC236}">
                <a16:creationId xmlns:a16="http://schemas.microsoft.com/office/drawing/2014/main" id="{B9D9AC81-C7D3-4492-8029-8EF68127E6D9}"/>
              </a:ext>
            </a:extLst>
          </p:cNvPr>
          <p:cNvPicPr>
            <a:picLocks noChangeAspect="1"/>
          </p:cNvPicPr>
          <p:nvPr/>
        </p:nvPicPr>
        <p:blipFill>
          <a:blip r:embed="rId3"/>
          <a:stretch>
            <a:fillRect/>
          </a:stretch>
        </p:blipFill>
        <p:spPr>
          <a:xfrm>
            <a:off x="2666348" y="1531324"/>
            <a:ext cx="7679730" cy="51321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3323366" y="153785"/>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a:t>LEAP FOR LEARNING </a:t>
            </a:r>
            <a:endParaRPr/>
          </a:p>
        </p:txBody>
      </p:sp>
      <p:sp>
        <p:nvSpPr>
          <p:cNvPr id="161" name="Google Shape;161;p7"/>
          <p:cNvSpPr txBox="1"/>
          <p:nvPr/>
        </p:nvSpPr>
        <p:spPr>
          <a:xfrm>
            <a:off x="2373361" y="938031"/>
            <a:ext cx="7430444" cy="70788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70C0"/>
                </a:solidFill>
                <a:latin typeface="Gill Sans"/>
                <a:ea typeface="Gill Sans"/>
                <a:cs typeface="Gill Sans"/>
                <a:sym typeface="Gill Sans"/>
              </a:rPr>
              <a:t>This breaks down the key teaching points that we will be covering this half term in all subjects. </a:t>
            </a:r>
            <a:endParaRPr sz="2000" b="0" i="0" u="none" strike="noStrike" cap="none">
              <a:solidFill>
                <a:srgbClr val="0070C0"/>
              </a:solidFill>
              <a:latin typeface="Gill Sans"/>
              <a:ea typeface="Gill Sans"/>
              <a:cs typeface="Gill Sans"/>
              <a:sym typeface="Gill Sans"/>
            </a:endParaRPr>
          </a:p>
        </p:txBody>
      </p:sp>
      <p:sp>
        <p:nvSpPr>
          <p:cNvPr id="162" name="Google Shape;162;p7"/>
          <p:cNvSpPr txBox="1"/>
          <p:nvPr/>
        </p:nvSpPr>
        <p:spPr>
          <a:xfrm>
            <a:off x="10105251" y="120838"/>
            <a:ext cx="1715832" cy="954067"/>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70C0"/>
                </a:solidFill>
                <a:latin typeface="Gill Sans"/>
                <a:ea typeface="Gill Sans"/>
                <a:cs typeface="Gill Sans"/>
                <a:sym typeface="Gill Sans"/>
              </a:rPr>
              <a:t>These can be found on the Seedlings page on the school website. </a:t>
            </a:r>
            <a:endParaRPr sz="1400" b="0" i="0" u="none" strike="noStrike" cap="none" dirty="0">
              <a:solidFill>
                <a:srgbClr val="0070C0"/>
              </a:solidFill>
              <a:latin typeface="Gill Sans"/>
              <a:ea typeface="Gill Sans"/>
              <a:cs typeface="Gill Sans"/>
              <a:sym typeface="Gill Sans"/>
            </a:endParaRPr>
          </a:p>
        </p:txBody>
      </p:sp>
      <p:pic>
        <p:nvPicPr>
          <p:cNvPr id="8" name="Picture 7">
            <a:extLst>
              <a:ext uri="{FF2B5EF4-FFF2-40B4-BE49-F238E27FC236}">
                <a16:creationId xmlns:a16="http://schemas.microsoft.com/office/drawing/2014/main" id="{8AF0343E-FD94-415E-BD2F-B364B7F52C42}"/>
              </a:ext>
            </a:extLst>
          </p:cNvPr>
          <p:cNvPicPr>
            <a:picLocks noChangeAspect="1"/>
          </p:cNvPicPr>
          <p:nvPr/>
        </p:nvPicPr>
        <p:blipFill>
          <a:blip r:embed="rId3"/>
          <a:stretch>
            <a:fillRect/>
          </a:stretch>
        </p:blipFill>
        <p:spPr>
          <a:xfrm>
            <a:off x="2373361" y="1645917"/>
            <a:ext cx="8139185" cy="512497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8"/>
          <p:cNvSpPr txBox="1"/>
          <p:nvPr/>
        </p:nvSpPr>
        <p:spPr>
          <a:xfrm>
            <a:off x="2781023" y="366531"/>
            <a:ext cx="7430444" cy="70788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70C0"/>
                </a:solidFill>
                <a:latin typeface="Gill Sans"/>
                <a:ea typeface="Gill Sans"/>
                <a:cs typeface="Gill Sans"/>
                <a:sym typeface="Gill Sans"/>
              </a:rPr>
              <a:t>This is the </a:t>
            </a:r>
            <a:r>
              <a:rPr lang="en-US" sz="2000" b="1" i="0" u="none" strike="noStrike" cap="none">
                <a:solidFill>
                  <a:srgbClr val="0070C0"/>
                </a:solidFill>
                <a:latin typeface="Gill Sans"/>
                <a:ea typeface="Gill Sans"/>
                <a:cs typeface="Gill Sans"/>
                <a:sym typeface="Gill Sans"/>
              </a:rPr>
              <a:t>voluntary</a:t>
            </a:r>
            <a:r>
              <a:rPr lang="en-US" sz="2000" b="0" i="0" u="none" strike="noStrike" cap="none">
                <a:solidFill>
                  <a:srgbClr val="0070C0"/>
                </a:solidFill>
                <a:latin typeface="Gill Sans"/>
                <a:ea typeface="Gill Sans"/>
                <a:cs typeface="Gill Sans"/>
                <a:sym typeface="Gill Sans"/>
              </a:rPr>
              <a:t> homework page, where I have suggested some homework ideas to allow them to continue their learning at home.   </a:t>
            </a:r>
            <a:endParaRPr sz="2000" b="0" i="0" u="none" strike="noStrike" cap="none">
              <a:solidFill>
                <a:srgbClr val="0070C0"/>
              </a:solidFill>
              <a:latin typeface="Gill Sans"/>
              <a:ea typeface="Gill Sans"/>
              <a:cs typeface="Gill Sans"/>
              <a:sym typeface="Gill Sans"/>
            </a:endParaRPr>
          </a:p>
        </p:txBody>
      </p:sp>
      <p:pic>
        <p:nvPicPr>
          <p:cNvPr id="169" name="Google Shape;169;p8"/>
          <p:cNvPicPr preferRelativeResize="0"/>
          <p:nvPr/>
        </p:nvPicPr>
        <p:blipFill rotWithShape="1">
          <a:blip r:embed="rId3">
            <a:alphaModFix/>
          </a:blip>
          <a:srcRect/>
          <a:stretch/>
        </p:blipFill>
        <p:spPr>
          <a:xfrm>
            <a:off x="985838" y="172117"/>
            <a:ext cx="1228725" cy="1096713"/>
          </a:xfrm>
          <a:prstGeom prst="rect">
            <a:avLst/>
          </a:prstGeom>
          <a:noFill/>
          <a:ln>
            <a:noFill/>
          </a:ln>
        </p:spPr>
      </p:pic>
      <p:pic>
        <p:nvPicPr>
          <p:cNvPr id="6" name="Picture 5">
            <a:extLst>
              <a:ext uri="{FF2B5EF4-FFF2-40B4-BE49-F238E27FC236}">
                <a16:creationId xmlns:a16="http://schemas.microsoft.com/office/drawing/2014/main" id="{A05D442D-6DCD-436F-B4EA-42DEBFDF3C91}"/>
              </a:ext>
            </a:extLst>
          </p:cNvPr>
          <p:cNvPicPr>
            <a:picLocks noChangeAspect="1"/>
          </p:cNvPicPr>
          <p:nvPr/>
        </p:nvPicPr>
        <p:blipFill>
          <a:blip r:embed="rId4"/>
          <a:stretch>
            <a:fillRect/>
          </a:stretch>
        </p:blipFill>
        <p:spPr>
          <a:xfrm>
            <a:off x="2447203" y="1268830"/>
            <a:ext cx="8098083" cy="506130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2594703" y="125210"/>
            <a:ext cx="692077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a:t>SEQUENCING DOCUMENT </a:t>
            </a:r>
            <a:endParaRPr/>
          </a:p>
        </p:txBody>
      </p:sp>
      <p:sp>
        <p:nvSpPr>
          <p:cNvPr id="176" name="Google Shape;176;p9"/>
          <p:cNvSpPr txBox="1"/>
          <p:nvPr/>
        </p:nvSpPr>
        <p:spPr>
          <a:xfrm>
            <a:off x="2210343" y="1074945"/>
            <a:ext cx="7756478" cy="40011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70C0"/>
                </a:solidFill>
                <a:latin typeface="Gill Sans"/>
                <a:ea typeface="Gill Sans"/>
                <a:cs typeface="Gill Sans"/>
                <a:sym typeface="Gill Sans"/>
              </a:rPr>
              <a:t>This is a break down of the main lesson objectives for each subject.</a:t>
            </a:r>
            <a:endParaRPr sz="2000" b="0" i="0" u="none" strike="noStrike" cap="none">
              <a:solidFill>
                <a:srgbClr val="0070C0"/>
              </a:solidFill>
              <a:latin typeface="Gill Sans"/>
              <a:ea typeface="Gill Sans"/>
              <a:cs typeface="Gill Sans"/>
              <a:sym typeface="Gill Sans"/>
            </a:endParaRPr>
          </a:p>
        </p:txBody>
      </p:sp>
      <p:sp>
        <p:nvSpPr>
          <p:cNvPr id="177" name="Google Shape;177;p9"/>
          <p:cNvSpPr txBox="1"/>
          <p:nvPr/>
        </p:nvSpPr>
        <p:spPr>
          <a:xfrm>
            <a:off x="10105251" y="120838"/>
            <a:ext cx="1715832" cy="954067"/>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70C0"/>
                </a:solidFill>
                <a:latin typeface="Gill Sans"/>
                <a:ea typeface="Gill Sans"/>
                <a:cs typeface="Gill Sans"/>
                <a:sym typeface="Gill Sans"/>
              </a:rPr>
              <a:t>These can be found on the </a:t>
            </a:r>
            <a:r>
              <a:rPr lang="en-US" dirty="0">
                <a:solidFill>
                  <a:srgbClr val="0070C0"/>
                </a:solidFill>
                <a:latin typeface="Gill Sans"/>
                <a:ea typeface="Gill Sans"/>
                <a:cs typeface="Gill Sans"/>
                <a:sym typeface="Gill Sans"/>
              </a:rPr>
              <a:t>Seedlings</a:t>
            </a:r>
            <a:r>
              <a:rPr lang="en-US" sz="1400" b="0" i="0" u="none" strike="noStrike" cap="none" dirty="0">
                <a:solidFill>
                  <a:srgbClr val="0070C0"/>
                </a:solidFill>
                <a:latin typeface="Gill Sans"/>
                <a:ea typeface="Gill Sans"/>
                <a:cs typeface="Gill Sans"/>
                <a:sym typeface="Gill Sans"/>
              </a:rPr>
              <a:t> page on the school website. </a:t>
            </a:r>
            <a:endParaRPr sz="1400" b="0" i="0" u="none" strike="noStrike" cap="none" dirty="0">
              <a:solidFill>
                <a:srgbClr val="0070C0"/>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D4BDF3A6-4964-4A3D-B8D6-C6EAD9ADB37E}"/>
              </a:ext>
            </a:extLst>
          </p:cNvPr>
          <p:cNvPicPr>
            <a:picLocks noChangeAspect="1"/>
          </p:cNvPicPr>
          <p:nvPr/>
        </p:nvPicPr>
        <p:blipFill>
          <a:blip r:embed="rId3"/>
          <a:stretch>
            <a:fillRect/>
          </a:stretch>
        </p:blipFill>
        <p:spPr>
          <a:xfrm>
            <a:off x="2210343" y="1617342"/>
            <a:ext cx="8234934" cy="52384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5180737" y="1545525"/>
            <a:ext cx="22916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0C0"/>
              </a:buClr>
              <a:buSzPts val="5100"/>
              <a:buFont typeface="Impact"/>
              <a:buNone/>
            </a:pPr>
            <a:r>
              <a:rPr lang="en-US">
                <a:solidFill>
                  <a:srgbClr val="0070C0"/>
                </a:solidFill>
              </a:rPr>
              <a:t>EMAIL </a:t>
            </a:r>
            <a:r>
              <a:rPr lang="en-US"/>
              <a:t> </a:t>
            </a:r>
            <a:endParaRPr/>
          </a:p>
        </p:txBody>
      </p:sp>
      <p:sp>
        <p:nvSpPr>
          <p:cNvPr id="183" name="Google Shape;183;p10"/>
          <p:cNvSpPr txBox="1"/>
          <p:nvPr/>
        </p:nvSpPr>
        <p:spPr>
          <a:xfrm>
            <a:off x="4091251" y="90965"/>
            <a:ext cx="4703427" cy="149213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2"/>
              </a:buClr>
              <a:buSzPts val="5100"/>
              <a:buFont typeface="Impact"/>
              <a:buNone/>
            </a:pPr>
            <a:r>
              <a:rPr lang="en-US" sz="5100" b="0" i="0" u="none" strike="noStrike" cap="none" dirty="0">
                <a:solidFill>
                  <a:schemeClr val="dk2"/>
                </a:solidFill>
                <a:latin typeface="Impact"/>
                <a:ea typeface="Impact"/>
                <a:cs typeface="Impact"/>
                <a:sym typeface="Impact"/>
              </a:rPr>
              <a:t>COMMUNICATION </a:t>
            </a:r>
            <a:endParaRPr sz="5100" b="0" i="0" u="none" strike="noStrike" cap="none" dirty="0">
              <a:solidFill>
                <a:schemeClr val="dk2"/>
              </a:solidFill>
              <a:latin typeface="Impact"/>
              <a:ea typeface="Impact"/>
              <a:cs typeface="Impact"/>
              <a:sym typeface="Impact"/>
            </a:endParaRPr>
          </a:p>
        </p:txBody>
      </p:sp>
      <p:sp>
        <p:nvSpPr>
          <p:cNvPr id="184" name="Google Shape;184;p10"/>
          <p:cNvSpPr txBox="1"/>
          <p:nvPr/>
        </p:nvSpPr>
        <p:spPr>
          <a:xfrm>
            <a:off x="3059043" y="4987081"/>
            <a:ext cx="7370832" cy="149213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70C0"/>
              </a:buClr>
              <a:buSzPts val="5100"/>
              <a:buFont typeface="Impact"/>
              <a:buNone/>
            </a:pPr>
            <a:r>
              <a:rPr lang="en-US" sz="5100" b="0" i="0" u="none" strike="noStrike" cap="none" dirty="0">
                <a:solidFill>
                  <a:srgbClr val="0070C0"/>
                </a:solidFill>
                <a:latin typeface="Impact"/>
                <a:ea typeface="Impact"/>
                <a:cs typeface="Impact"/>
                <a:sym typeface="Impact"/>
              </a:rPr>
              <a:t>On the door/chalk board </a:t>
            </a:r>
            <a:endParaRPr sz="5100" b="0" i="0" u="none" strike="noStrike" cap="none" dirty="0">
              <a:solidFill>
                <a:srgbClr val="0070C0"/>
              </a:solidFill>
              <a:latin typeface="Impact"/>
              <a:ea typeface="Impact"/>
              <a:cs typeface="Impact"/>
              <a:sym typeface="Impact"/>
            </a:endParaRPr>
          </a:p>
        </p:txBody>
      </p:sp>
      <p:sp>
        <p:nvSpPr>
          <p:cNvPr id="185" name="Google Shape;185;p10"/>
          <p:cNvSpPr/>
          <p:nvPr/>
        </p:nvSpPr>
        <p:spPr>
          <a:xfrm>
            <a:off x="4091251" y="2345180"/>
            <a:ext cx="43849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Gill Sans"/>
                <a:ea typeface="Gill Sans"/>
                <a:cs typeface="Gill Sans"/>
                <a:sym typeface="Gill Sans"/>
              </a:rPr>
              <a:t>chacewater@tpacademytrust.org</a:t>
            </a:r>
            <a:endParaRPr sz="2400" b="0" i="0" u="none" strike="noStrike" cap="none" dirty="0">
              <a:solidFill>
                <a:schemeClr val="dk1"/>
              </a:solidFill>
              <a:latin typeface="Gill Sans"/>
              <a:ea typeface="Gill Sans"/>
              <a:cs typeface="Gill Sans"/>
              <a:sym typeface="Gill Sans"/>
            </a:endParaRPr>
          </a:p>
        </p:txBody>
      </p:sp>
      <p:sp>
        <p:nvSpPr>
          <p:cNvPr id="186" name="Google Shape;186;p10"/>
          <p:cNvSpPr/>
          <p:nvPr/>
        </p:nvSpPr>
        <p:spPr>
          <a:xfrm>
            <a:off x="2536888" y="5771327"/>
            <a:ext cx="757932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Gill Sans"/>
                <a:ea typeface="Gill Sans"/>
                <a:cs typeface="Gill Sans"/>
                <a:sym typeface="Gill Sans"/>
              </a:rPr>
              <a:t>I am on the door in the mornings and afternoons.  I am always happy to arrange time after school if you have any worries or concerns. </a:t>
            </a:r>
            <a:endParaRPr sz="2000" b="0" i="0" u="none" strike="noStrike" cap="none" dirty="0">
              <a:solidFill>
                <a:schemeClr val="dk1"/>
              </a:solidFill>
              <a:latin typeface="Gill Sans"/>
              <a:ea typeface="Gill Sans"/>
              <a:cs typeface="Gill Sans"/>
              <a:sym typeface="Gill Sans"/>
            </a:endParaRPr>
          </a:p>
        </p:txBody>
      </p:sp>
      <p:sp>
        <p:nvSpPr>
          <p:cNvPr id="187" name="Google Shape;187;p10"/>
          <p:cNvSpPr txBox="1"/>
          <p:nvPr/>
        </p:nvSpPr>
        <p:spPr>
          <a:xfrm>
            <a:off x="4604737" y="2999976"/>
            <a:ext cx="5259900" cy="7461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70C0"/>
              </a:buClr>
              <a:buSzPts val="6000"/>
              <a:buFont typeface="Impact"/>
              <a:buNone/>
            </a:pPr>
            <a:r>
              <a:rPr lang="en-US" sz="5100" b="0" i="0" u="none" strike="noStrike" cap="none">
                <a:solidFill>
                  <a:srgbClr val="0070C0"/>
                </a:solidFill>
                <a:latin typeface="Impact"/>
                <a:ea typeface="Impact"/>
                <a:cs typeface="Impact"/>
                <a:sym typeface="Impact"/>
              </a:rPr>
              <a:t>Newsletter</a:t>
            </a:r>
            <a:endParaRPr sz="5100" b="0" i="0" u="none" strike="noStrike" cap="none">
              <a:solidFill>
                <a:schemeClr val="dk2"/>
              </a:solidFill>
              <a:latin typeface="Impact"/>
              <a:ea typeface="Impact"/>
              <a:cs typeface="Impact"/>
              <a:sym typeface="Impact"/>
            </a:endParaRPr>
          </a:p>
        </p:txBody>
      </p:sp>
      <p:sp>
        <p:nvSpPr>
          <p:cNvPr id="188" name="Google Shape;188;p10"/>
          <p:cNvSpPr/>
          <p:nvPr/>
        </p:nvSpPr>
        <p:spPr>
          <a:xfrm>
            <a:off x="2927743" y="3672936"/>
            <a:ext cx="6797700" cy="1631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Gill Sans"/>
                <a:ea typeface="Gill Sans"/>
                <a:cs typeface="Gill Sans"/>
                <a:sym typeface="Gill Sans"/>
              </a:rPr>
              <a:t>The school newsletter will let you know of any upcoming events and important information that you need to know.</a:t>
            </a:r>
            <a:endParaRPr dirty="0"/>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Gill Sans"/>
                <a:ea typeface="Gill Sans"/>
                <a:cs typeface="Gill Sans"/>
                <a:sym typeface="Gill Sans"/>
              </a:rPr>
              <a:t> </a:t>
            </a:r>
            <a:endParaRPr dirty="0"/>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Gill Sans"/>
              <a:ea typeface="Gill Sans"/>
              <a:cs typeface="Gill Sans"/>
              <a:sym typeface="Gill Sans"/>
            </a:endParaRPr>
          </a:p>
        </p:txBody>
      </p:sp>
      <p:sp>
        <p:nvSpPr>
          <p:cNvPr id="189" name="Google Shape;189;p10"/>
          <p:cNvSpPr txBox="1"/>
          <p:nvPr/>
        </p:nvSpPr>
        <p:spPr>
          <a:xfrm>
            <a:off x="2759909" y="860668"/>
            <a:ext cx="7104600" cy="64629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70C0"/>
                </a:solidFill>
                <a:latin typeface="Gill Sans"/>
                <a:ea typeface="Gill Sans"/>
                <a:cs typeface="Gill Sans"/>
                <a:sym typeface="Gill Sans"/>
              </a:rPr>
              <a:t>In KS1 snack is provided, but if you would like to pack your own healthy snack </a:t>
            </a:r>
            <a:r>
              <a:rPr lang="en-US" sz="1800" dirty="0">
                <a:solidFill>
                  <a:srgbClr val="0070C0"/>
                </a:solidFill>
                <a:latin typeface="Gill Sans"/>
                <a:ea typeface="Gill Sans"/>
                <a:cs typeface="Gill Sans"/>
                <a:sym typeface="Gill Sans"/>
              </a:rPr>
              <a:t>it needs to be </a:t>
            </a:r>
            <a:r>
              <a:rPr lang="en-US" sz="1800" b="0" i="0" u="none" strike="noStrike" cap="none" dirty="0">
                <a:solidFill>
                  <a:srgbClr val="0070C0"/>
                </a:solidFill>
                <a:latin typeface="Gill Sans"/>
                <a:ea typeface="Gill Sans"/>
                <a:cs typeface="Gill Sans"/>
                <a:sym typeface="Gill Sans"/>
              </a:rPr>
              <a:t>fruit or vegetables for morning break. Thank you.</a:t>
            </a:r>
            <a:endParaRPr sz="1800" b="0" i="0" u="none" strike="noStrike" cap="none" dirty="0">
              <a:solidFill>
                <a:srgbClr val="0070C0"/>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0"/>
              <a:buFont typeface="Impact"/>
              <a:buNone/>
            </a:pPr>
            <a:r>
              <a:rPr lang="en-US"/>
              <a:t>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4759724" y="157215"/>
            <a:ext cx="4499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a:t>OUR TEAM  </a:t>
            </a:r>
            <a:endParaRPr/>
          </a:p>
        </p:txBody>
      </p:sp>
      <p:sp>
        <p:nvSpPr>
          <p:cNvPr id="7" name="Rectangle 6">
            <a:extLst>
              <a:ext uri="{FF2B5EF4-FFF2-40B4-BE49-F238E27FC236}">
                <a16:creationId xmlns:a16="http://schemas.microsoft.com/office/drawing/2014/main" id="{1CC06D9B-A4B9-494A-B4F4-5CBAA2EADEE2}"/>
              </a:ext>
            </a:extLst>
          </p:cNvPr>
          <p:cNvSpPr/>
          <p:nvPr/>
        </p:nvSpPr>
        <p:spPr>
          <a:xfrm>
            <a:off x="527686" y="5790146"/>
            <a:ext cx="11534774" cy="1015663"/>
          </a:xfrm>
          <a:prstGeom prst="rect">
            <a:avLst/>
          </a:prstGeom>
        </p:spPr>
        <p:txBody>
          <a:bodyPr wrap="square">
            <a:spAutoFit/>
          </a:bodyPr>
          <a:lstStyle/>
          <a:p>
            <a:pPr algn="ctr"/>
            <a:r>
              <a:rPr lang="en-GB" sz="2000" dirty="0">
                <a:latin typeface="Comic Sans MS" panose="030F0702030302020204" pitchFamily="66" charset="0"/>
              </a:rPr>
              <a:t>Mrs Hoadley will be delivering Music on Thursday afternoons, alongside DT coaching for PE.</a:t>
            </a:r>
          </a:p>
          <a:p>
            <a:pPr algn="ctr"/>
            <a:r>
              <a:rPr lang="en-GB" sz="2000" dirty="0">
                <a:latin typeface="Comic Sans MS" panose="030F0702030302020204" pitchFamily="66" charset="0"/>
              </a:rPr>
              <a:t>Miss O’Callaghan will be teaching PE on Wednesday afternoons. </a:t>
            </a:r>
          </a:p>
          <a:p>
            <a:pPr algn="ctr"/>
            <a:endParaRPr lang="en-GB" sz="2000" dirty="0">
              <a:latin typeface="Comic Sans MS" panose="030F0702030302020204" pitchFamily="66" charset="0"/>
            </a:endParaRPr>
          </a:p>
        </p:txBody>
      </p:sp>
      <p:sp>
        <p:nvSpPr>
          <p:cNvPr id="8" name="TextBox 7">
            <a:extLst>
              <a:ext uri="{FF2B5EF4-FFF2-40B4-BE49-F238E27FC236}">
                <a16:creationId xmlns:a16="http://schemas.microsoft.com/office/drawing/2014/main" id="{5B45FD9B-4E24-4A5C-B552-3F4935B42E4F}"/>
              </a:ext>
            </a:extLst>
          </p:cNvPr>
          <p:cNvSpPr txBox="1"/>
          <p:nvPr/>
        </p:nvSpPr>
        <p:spPr>
          <a:xfrm>
            <a:off x="876300" y="4905375"/>
            <a:ext cx="3314700" cy="646331"/>
          </a:xfrm>
          <a:prstGeom prst="rect">
            <a:avLst/>
          </a:prstGeom>
          <a:noFill/>
        </p:spPr>
        <p:txBody>
          <a:bodyPr wrap="square" rtlCol="0">
            <a:spAutoFit/>
          </a:bodyPr>
          <a:lstStyle/>
          <a:p>
            <a:pPr algn="ctr"/>
            <a:r>
              <a:rPr lang="en-GB" dirty="0">
                <a:latin typeface="Comic Sans MS" panose="030F0702030302020204" pitchFamily="66" charset="0"/>
              </a:rPr>
              <a:t>Miss Barnes</a:t>
            </a:r>
          </a:p>
          <a:p>
            <a:pPr algn="ctr"/>
            <a:r>
              <a:rPr lang="en-GB" dirty="0">
                <a:solidFill>
                  <a:srgbClr val="00B050"/>
                </a:solidFill>
                <a:latin typeface="Comic Sans MS" panose="030F0702030302020204" pitchFamily="66" charset="0"/>
              </a:rPr>
              <a:t>Class Teacher</a:t>
            </a:r>
          </a:p>
        </p:txBody>
      </p:sp>
      <p:sp>
        <p:nvSpPr>
          <p:cNvPr id="9" name="TextBox 8">
            <a:extLst>
              <a:ext uri="{FF2B5EF4-FFF2-40B4-BE49-F238E27FC236}">
                <a16:creationId xmlns:a16="http://schemas.microsoft.com/office/drawing/2014/main" id="{4E23AA4F-E15D-426C-8427-42E3E6756436}"/>
              </a:ext>
            </a:extLst>
          </p:cNvPr>
          <p:cNvSpPr txBox="1"/>
          <p:nvPr/>
        </p:nvSpPr>
        <p:spPr>
          <a:xfrm>
            <a:off x="4343400" y="4867305"/>
            <a:ext cx="3314700" cy="523220"/>
          </a:xfrm>
          <a:prstGeom prst="rect">
            <a:avLst/>
          </a:prstGeom>
          <a:noFill/>
        </p:spPr>
        <p:txBody>
          <a:bodyPr wrap="square" rtlCol="0">
            <a:spAutoFit/>
          </a:bodyPr>
          <a:lstStyle/>
          <a:p>
            <a:pPr algn="ctr"/>
            <a:r>
              <a:rPr lang="en-GB" dirty="0">
                <a:latin typeface="Comic Sans MS" panose="030F0702030302020204" pitchFamily="66" charset="0"/>
              </a:rPr>
              <a:t>Mrs Pippin </a:t>
            </a:r>
          </a:p>
          <a:p>
            <a:pPr algn="ctr"/>
            <a:r>
              <a:rPr lang="en-GB" dirty="0">
                <a:solidFill>
                  <a:srgbClr val="00B050"/>
                </a:solidFill>
                <a:latin typeface="Comic Sans MS" panose="030F0702030302020204" pitchFamily="66" charset="0"/>
              </a:rPr>
              <a:t>Teaching Assistant  AM</a:t>
            </a:r>
          </a:p>
        </p:txBody>
      </p:sp>
      <p:sp>
        <p:nvSpPr>
          <p:cNvPr id="10" name="TextBox 9">
            <a:extLst>
              <a:ext uri="{FF2B5EF4-FFF2-40B4-BE49-F238E27FC236}">
                <a16:creationId xmlns:a16="http://schemas.microsoft.com/office/drawing/2014/main" id="{5AD42017-E50E-44ED-9C01-AF5524FEC846}"/>
              </a:ext>
            </a:extLst>
          </p:cNvPr>
          <p:cNvSpPr txBox="1"/>
          <p:nvPr/>
        </p:nvSpPr>
        <p:spPr>
          <a:xfrm>
            <a:off x="8098574" y="4762500"/>
            <a:ext cx="3314700" cy="523220"/>
          </a:xfrm>
          <a:prstGeom prst="rect">
            <a:avLst/>
          </a:prstGeom>
          <a:noFill/>
        </p:spPr>
        <p:txBody>
          <a:bodyPr wrap="square" rtlCol="0">
            <a:spAutoFit/>
          </a:bodyPr>
          <a:lstStyle/>
          <a:p>
            <a:pPr algn="ctr"/>
            <a:r>
              <a:rPr lang="en-GB" dirty="0">
                <a:latin typeface="Comic Sans MS" panose="030F0702030302020204" pitchFamily="66" charset="0"/>
              </a:rPr>
              <a:t>Mrs Davis</a:t>
            </a:r>
          </a:p>
          <a:p>
            <a:pPr algn="ctr"/>
            <a:r>
              <a:rPr lang="en-GB" dirty="0">
                <a:solidFill>
                  <a:srgbClr val="00B050"/>
                </a:solidFill>
                <a:latin typeface="Comic Sans MS" panose="030F0702030302020204" pitchFamily="66" charset="0"/>
              </a:rPr>
              <a:t>Teaching Assistant PM </a:t>
            </a:r>
          </a:p>
        </p:txBody>
      </p:sp>
      <p:pic>
        <p:nvPicPr>
          <p:cNvPr id="11" name="Picture 10">
            <a:extLst>
              <a:ext uri="{FF2B5EF4-FFF2-40B4-BE49-F238E27FC236}">
                <a16:creationId xmlns:a16="http://schemas.microsoft.com/office/drawing/2014/main" id="{1EDA4974-E6FB-455F-9F92-26A16BD51E69}"/>
              </a:ext>
            </a:extLst>
          </p:cNvPr>
          <p:cNvPicPr/>
          <p:nvPr/>
        </p:nvPicPr>
        <p:blipFill rotWithShape="1">
          <a:blip r:embed="rId3">
            <a:extLst>
              <a:ext uri="{28A0092B-C50C-407E-A947-70E740481C1C}">
                <a14:useLocalDpi xmlns:a14="http://schemas.microsoft.com/office/drawing/2010/main" val="0"/>
              </a:ext>
            </a:extLst>
          </a:blip>
          <a:srcRect l="33790" t="7120" r="20342" b="21093"/>
          <a:stretch/>
        </p:blipFill>
        <p:spPr bwMode="auto">
          <a:xfrm rot="10800000">
            <a:off x="1478280" y="1932709"/>
            <a:ext cx="2042160" cy="2401096"/>
          </a:xfrm>
          <a:prstGeom prst="rect">
            <a:avLst/>
          </a:prstGeom>
          <a:ln>
            <a:noFill/>
          </a:ln>
          <a:extLst>
            <a:ext uri="{53640926-AAD7-44D8-BBD7-CCE9431645EC}">
              <a14:shadowObscured xmlns:a14="http://schemas.microsoft.com/office/drawing/2010/main"/>
            </a:ext>
          </a:extLst>
        </p:spPr>
      </p:pic>
      <p:pic>
        <p:nvPicPr>
          <p:cNvPr id="14" name="Picture 6" descr="Seedling clipart. Free download transparent .PNG | Creazilla">
            <a:extLst>
              <a:ext uri="{FF2B5EF4-FFF2-40B4-BE49-F238E27FC236}">
                <a16:creationId xmlns:a16="http://schemas.microsoft.com/office/drawing/2014/main" id="{DC0C3161-A0E1-4A5D-8ED5-FE1422966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765" y="63227"/>
            <a:ext cx="1293078" cy="20605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Seedling clipart. Free download transparent .PNG | Creazilla">
            <a:extLst>
              <a:ext uri="{FF2B5EF4-FFF2-40B4-BE49-F238E27FC236}">
                <a16:creationId xmlns:a16="http://schemas.microsoft.com/office/drawing/2014/main" id="{79BB5F89-3DDB-4360-B6E2-8A45924C0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159" y="78225"/>
            <a:ext cx="1293078" cy="20605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chacewater.cornwall.sch.uk/storage/get_img/NmQ5YjZhN2JiMmQ0OWExM2E4NmRhMDQ1ZmQwYjA5YjI2ZjgzNmEzM2U4MGMyYzg3ZmUyYmYwZDM2MTc5YTIxZWIxMWRkMmQ2OWRhNTlhZWUyZmFjZjAwNDViNmFiYjM1NGQ5Y2UxZTA1ZjBhNTk5YzgyZDE3MDZiNzVjY2EzMTh5bGNycVh2Qm9BbTNDMmp5SVg2MDh5Q0x5eHc2WWRneXBwV3YycWxQOHowPQ%3D%3D/small">
            <a:extLst>
              <a:ext uri="{FF2B5EF4-FFF2-40B4-BE49-F238E27FC236}">
                <a16:creationId xmlns:a16="http://schemas.microsoft.com/office/drawing/2014/main" id="{49EDFA25-50AE-4840-9E9A-2780DCCAC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5236" y="1929669"/>
            <a:ext cx="2463658" cy="24636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hacewater.cornwall.sch.uk/storage/get_img/OTAwMWE2ZjdkN2ExZDMwZmU5YzcyNjkwOWMxN2FmNmFlYTEyMTk1NThlOWY4OTEyYmY3ZjgyZWYxMWU0MGU5ZWE5NDg4OGE2MDQ0NmZiODc0NWViMzI3MDgyMmY1YzUwYzUwNjhmNjcyYmVjNjAzN2JlMGZiZTQwN2NkOWFhNDl4b0N3cFFhNEg5blRxelFrRVRPWUJWaWxNci9Kb3lwSmgzQTNkdngyS1dVPQ%3D%3D/small">
            <a:extLst>
              <a:ext uri="{FF2B5EF4-FFF2-40B4-BE49-F238E27FC236}">
                <a16:creationId xmlns:a16="http://schemas.microsoft.com/office/drawing/2014/main" id="{1805BFC0-D978-40F8-9896-C343C24282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1051" y="1934384"/>
            <a:ext cx="2463658" cy="24636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5016578" y="36210"/>
            <a:ext cx="4499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dirty="0"/>
              <a:t>OUR DAY</a:t>
            </a:r>
            <a:endParaRPr dirty="0"/>
          </a:p>
        </p:txBody>
      </p:sp>
      <p:pic>
        <p:nvPicPr>
          <p:cNvPr id="3" name="Picture 2">
            <a:extLst>
              <a:ext uri="{FF2B5EF4-FFF2-40B4-BE49-F238E27FC236}">
                <a16:creationId xmlns:a16="http://schemas.microsoft.com/office/drawing/2014/main" id="{9B669BC4-6C12-4BC4-ABAB-52EA56E95E7A}"/>
              </a:ext>
            </a:extLst>
          </p:cNvPr>
          <p:cNvPicPr>
            <a:picLocks noChangeAspect="1"/>
          </p:cNvPicPr>
          <p:nvPr/>
        </p:nvPicPr>
        <p:blipFill>
          <a:blip r:embed="rId3"/>
          <a:stretch>
            <a:fillRect/>
          </a:stretch>
        </p:blipFill>
        <p:spPr>
          <a:xfrm>
            <a:off x="1569553" y="720665"/>
            <a:ext cx="9742293" cy="5976216"/>
          </a:xfrm>
          <a:prstGeom prst="rect">
            <a:avLst/>
          </a:prstGeom>
        </p:spPr>
      </p:pic>
    </p:spTree>
    <p:extLst>
      <p:ext uri="{BB962C8B-B14F-4D97-AF65-F5344CB8AC3E}">
        <p14:creationId xmlns:p14="http://schemas.microsoft.com/office/powerpoint/2010/main" val="17005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3455658" y="406449"/>
            <a:ext cx="6027427"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a:t>PE DAYS THIS TERM </a:t>
            </a:r>
            <a:endParaRPr/>
          </a:p>
        </p:txBody>
      </p:sp>
      <p:sp>
        <p:nvSpPr>
          <p:cNvPr id="111" name="Google Shape;111;p3"/>
          <p:cNvSpPr txBox="1"/>
          <p:nvPr/>
        </p:nvSpPr>
        <p:spPr>
          <a:xfrm>
            <a:off x="1609154" y="1590408"/>
            <a:ext cx="4760823" cy="1492132"/>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ctr" rtl="0">
              <a:lnSpc>
                <a:spcPct val="90000"/>
              </a:lnSpc>
              <a:spcBef>
                <a:spcPts val="0"/>
              </a:spcBef>
              <a:spcAft>
                <a:spcPts val="0"/>
              </a:spcAft>
              <a:buClr>
                <a:srgbClr val="0070C0"/>
              </a:buClr>
              <a:buSzPts val="5100"/>
              <a:buFont typeface="Impact"/>
              <a:buNone/>
            </a:pPr>
            <a:r>
              <a:rPr lang="en-US" sz="6000" dirty="0">
                <a:solidFill>
                  <a:srgbClr val="0070C0"/>
                </a:solidFill>
                <a:latin typeface="Impact"/>
                <a:ea typeface="Impact"/>
                <a:cs typeface="Impact"/>
                <a:sym typeface="Impact"/>
              </a:rPr>
              <a:t>Wednesday</a:t>
            </a:r>
          </a:p>
          <a:p>
            <a:pPr marL="0" marR="0" lvl="0" indent="0" algn="ctr" rtl="0">
              <a:lnSpc>
                <a:spcPct val="90000"/>
              </a:lnSpc>
              <a:spcBef>
                <a:spcPts val="0"/>
              </a:spcBef>
              <a:spcAft>
                <a:spcPts val="0"/>
              </a:spcAft>
              <a:buClr>
                <a:srgbClr val="0070C0"/>
              </a:buClr>
              <a:buSzPts val="5100"/>
              <a:buFont typeface="Impact"/>
              <a:buNone/>
            </a:pPr>
            <a:r>
              <a:rPr lang="en-US" sz="5100" b="0" i="0" u="none" strike="noStrike" cap="none" dirty="0">
                <a:solidFill>
                  <a:srgbClr val="0070C0"/>
                </a:solidFill>
                <a:latin typeface="Comic Sans MS" panose="030F0702030302020204" pitchFamily="66" charset="0"/>
                <a:ea typeface="Impact"/>
                <a:cs typeface="Impact"/>
                <a:sym typeface="Impact"/>
              </a:rPr>
              <a:t>Miss </a:t>
            </a:r>
            <a:r>
              <a:rPr lang="en-US" sz="5100" dirty="0">
                <a:solidFill>
                  <a:srgbClr val="0070C0"/>
                </a:solidFill>
                <a:latin typeface="Comic Sans MS" panose="030F0702030302020204" pitchFamily="66" charset="0"/>
                <a:ea typeface="Impact"/>
                <a:cs typeface="Impact"/>
                <a:sym typeface="Impact"/>
              </a:rPr>
              <a:t>O’Callaghan</a:t>
            </a:r>
            <a:endParaRPr sz="5100" b="0" i="0" u="none" strike="noStrike" cap="none" dirty="0">
              <a:solidFill>
                <a:schemeClr val="dk2"/>
              </a:solidFill>
              <a:latin typeface="Comic Sans MS" panose="030F0702030302020204" pitchFamily="66" charset="0"/>
              <a:ea typeface="Impact"/>
              <a:cs typeface="Impact"/>
              <a:sym typeface="Impact"/>
            </a:endParaRPr>
          </a:p>
        </p:txBody>
      </p:sp>
      <p:sp>
        <p:nvSpPr>
          <p:cNvPr id="114" name="Google Shape;114;p3"/>
          <p:cNvSpPr txBox="1"/>
          <p:nvPr/>
        </p:nvSpPr>
        <p:spPr>
          <a:xfrm>
            <a:off x="1948729" y="5448562"/>
            <a:ext cx="9041284" cy="1200288"/>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en-US" sz="2400" b="0" i="0" u="none" strike="noStrike" cap="none" dirty="0">
                <a:solidFill>
                  <a:srgbClr val="0070C0"/>
                </a:solidFill>
                <a:latin typeface="Gill Sans"/>
                <a:ea typeface="Gill Sans"/>
                <a:cs typeface="Gill Sans"/>
                <a:sym typeface="Gill Sans"/>
              </a:rPr>
              <a:t>Please can children wear their PE kit to school on these days, with their school jumper over the top. </a:t>
            </a:r>
            <a:r>
              <a:rPr lang="en-US" sz="2400" dirty="0">
                <a:solidFill>
                  <a:srgbClr val="0070C0"/>
                </a:solidFill>
                <a:latin typeface="Gill Sans"/>
                <a:ea typeface="Gill Sans"/>
                <a:cs typeface="Gill Sans"/>
                <a:sym typeface="Gill Sans"/>
              </a:rPr>
              <a:t>Footwear needs to be appropriate. Long hair needs to be tied back, earrings covered and no watches.</a:t>
            </a:r>
            <a:endParaRPr sz="2400" b="0" i="0" u="none" strike="noStrike" cap="none" dirty="0">
              <a:solidFill>
                <a:srgbClr val="0070C0"/>
              </a:solidFill>
              <a:latin typeface="Gill Sans"/>
              <a:ea typeface="Gill Sans"/>
              <a:cs typeface="Gill Sans"/>
              <a:sym typeface="Gill Sans"/>
            </a:endParaRPr>
          </a:p>
        </p:txBody>
      </p:sp>
      <p:pic>
        <p:nvPicPr>
          <p:cNvPr id="7" name="Google Shape;123;p3" descr="Audience: Primary Schools | real PE">
            <a:extLst>
              <a:ext uri="{FF2B5EF4-FFF2-40B4-BE49-F238E27FC236}">
                <a16:creationId xmlns:a16="http://schemas.microsoft.com/office/drawing/2014/main" id="{B6F7B8C1-6500-4382-9580-546A8214CC47}"/>
              </a:ext>
            </a:extLst>
          </p:cNvPr>
          <p:cNvPicPr preferRelativeResize="0"/>
          <p:nvPr/>
        </p:nvPicPr>
        <p:blipFill rotWithShape="1">
          <a:blip r:embed="rId3">
            <a:alphaModFix/>
          </a:blip>
          <a:srcRect l="5021" t="12745" r="3711" b="16666"/>
          <a:stretch/>
        </p:blipFill>
        <p:spPr>
          <a:xfrm>
            <a:off x="4073692" y="3174036"/>
            <a:ext cx="3555176" cy="1945081"/>
          </a:xfrm>
          <a:prstGeom prst="rect">
            <a:avLst/>
          </a:prstGeom>
          <a:noFill/>
          <a:ln>
            <a:noFill/>
          </a:ln>
        </p:spPr>
      </p:pic>
      <p:sp>
        <p:nvSpPr>
          <p:cNvPr id="8" name="Google Shape;111;p3">
            <a:extLst>
              <a:ext uri="{FF2B5EF4-FFF2-40B4-BE49-F238E27FC236}">
                <a16:creationId xmlns:a16="http://schemas.microsoft.com/office/drawing/2014/main" id="{4A34325D-3411-4CCB-A747-FBD1386B4646}"/>
              </a:ext>
            </a:extLst>
          </p:cNvPr>
          <p:cNvSpPr txBox="1"/>
          <p:nvPr/>
        </p:nvSpPr>
        <p:spPr>
          <a:xfrm>
            <a:off x="6950004" y="1590408"/>
            <a:ext cx="4760823" cy="149213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70C0"/>
              </a:buClr>
              <a:buSzPts val="5100"/>
              <a:buFont typeface="Impact"/>
              <a:buNone/>
            </a:pPr>
            <a:r>
              <a:rPr lang="en-US" sz="5100" dirty="0">
                <a:solidFill>
                  <a:srgbClr val="0070C0"/>
                </a:solidFill>
                <a:latin typeface="Impact"/>
                <a:ea typeface="Impact"/>
                <a:cs typeface="Impact"/>
                <a:sym typeface="Impact"/>
              </a:rPr>
              <a:t>Thursday</a:t>
            </a:r>
          </a:p>
          <a:p>
            <a:pPr marL="0" marR="0" lvl="0" indent="0" algn="ctr" rtl="0">
              <a:lnSpc>
                <a:spcPct val="90000"/>
              </a:lnSpc>
              <a:spcBef>
                <a:spcPts val="0"/>
              </a:spcBef>
              <a:spcAft>
                <a:spcPts val="0"/>
              </a:spcAft>
              <a:buClr>
                <a:srgbClr val="0070C0"/>
              </a:buClr>
              <a:buSzPts val="5100"/>
              <a:buFont typeface="Impact"/>
              <a:buNone/>
            </a:pPr>
            <a:r>
              <a:rPr lang="en-US" sz="4300" b="0" i="0" u="none" strike="noStrike" cap="none" dirty="0">
                <a:solidFill>
                  <a:srgbClr val="0070C0"/>
                </a:solidFill>
                <a:latin typeface="Comic Sans MS" panose="030F0702030302020204" pitchFamily="66" charset="0"/>
                <a:ea typeface="Impact"/>
                <a:cs typeface="Impact"/>
                <a:sym typeface="Impact"/>
              </a:rPr>
              <a:t>DT Coaching</a:t>
            </a:r>
            <a:endParaRPr sz="4300" b="0" i="0" u="none" strike="noStrike" cap="none" dirty="0">
              <a:solidFill>
                <a:schemeClr val="dk2"/>
              </a:solidFill>
              <a:latin typeface="Comic Sans MS" panose="030F0702030302020204" pitchFamily="66" charset="0"/>
              <a:ea typeface="Impact"/>
              <a:cs typeface="Impact"/>
              <a:sym typeface="Impac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1695431" y="421624"/>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r>
              <a:rPr lang="en-US"/>
              <a:t>Things to remember each day :</a:t>
            </a:r>
            <a:endParaRPr/>
          </a:p>
        </p:txBody>
      </p:sp>
      <p:sp>
        <p:nvSpPr>
          <p:cNvPr id="112" name="Google Shape;112;p25"/>
          <p:cNvSpPr txBox="1">
            <a:spLocks noGrp="1"/>
          </p:cNvSpPr>
          <p:nvPr>
            <p:ph type="body" idx="1"/>
          </p:nvPr>
        </p:nvSpPr>
        <p:spPr>
          <a:xfrm>
            <a:off x="1251678" y="2096719"/>
            <a:ext cx="10178322" cy="3593591"/>
          </a:xfrm>
          <a:prstGeom prst="rect">
            <a:avLst/>
          </a:prstGeom>
          <a:noFill/>
          <a:ln>
            <a:noFill/>
          </a:ln>
        </p:spPr>
        <p:txBody>
          <a:bodyPr spcFirstLastPara="1" wrap="square" lIns="91425" tIns="45700" rIns="91425" bIns="45700" anchor="t" anchorCtr="0">
            <a:normAutofit/>
          </a:bodyPr>
          <a:lstStyle/>
          <a:p>
            <a:pPr marL="457200" lvl="0" indent="-342900" algn="l" rtl="0">
              <a:lnSpc>
                <a:spcPct val="110000"/>
              </a:lnSpc>
              <a:spcBef>
                <a:spcPts val="700"/>
              </a:spcBef>
              <a:spcAft>
                <a:spcPts val="0"/>
              </a:spcAft>
              <a:buSzPts val="1800"/>
              <a:buFont typeface="Gill Sans"/>
              <a:buChar char="-"/>
            </a:pPr>
            <a:r>
              <a:rPr lang="en-US" sz="3600" dirty="0"/>
              <a:t>A coat </a:t>
            </a:r>
            <a:endParaRPr dirty="0"/>
          </a:p>
          <a:p>
            <a:pPr marL="457200" lvl="0" indent="-342900" algn="l" rtl="0">
              <a:lnSpc>
                <a:spcPct val="110000"/>
              </a:lnSpc>
              <a:spcBef>
                <a:spcPts val="700"/>
              </a:spcBef>
              <a:spcAft>
                <a:spcPts val="0"/>
              </a:spcAft>
              <a:buSzPts val="1800"/>
              <a:buFont typeface="Gill Sans"/>
              <a:buChar char="-"/>
            </a:pPr>
            <a:r>
              <a:rPr lang="en-US" sz="3600" dirty="0"/>
              <a:t>A water bottle with water, not squash</a:t>
            </a:r>
            <a:endParaRPr dirty="0"/>
          </a:p>
          <a:p>
            <a:pPr marL="457200" lvl="0" indent="-342900" algn="l" rtl="0">
              <a:lnSpc>
                <a:spcPct val="110000"/>
              </a:lnSpc>
              <a:spcBef>
                <a:spcPts val="700"/>
              </a:spcBef>
              <a:spcAft>
                <a:spcPts val="0"/>
              </a:spcAft>
              <a:buSzPts val="1800"/>
              <a:buFont typeface="Gill Sans"/>
              <a:buChar char="-"/>
            </a:pPr>
            <a:r>
              <a:rPr lang="en-US" sz="3600" dirty="0"/>
              <a:t>Reading wallet with reading journal</a:t>
            </a:r>
            <a:br>
              <a:rPr lang="en-US" sz="3600" dirty="0"/>
            </a:br>
            <a:r>
              <a:rPr lang="en-US" sz="3600" dirty="0"/>
              <a:t>and books inside</a:t>
            </a:r>
          </a:p>
          <a:p>
            <a:pPr marL="114300" lvl="0" indent="0" algn="l" rtl="0">
              <a:lnSpc>
                <a:spcPct val="110000"/>
              </a:lnSpc>
              <a:spcBef>
                <a:spcPts val="700"/>
              </a:spcBef>
              <a:spcAft>
                <a:spcPts val="0"/>
              </a:spcAft>
              <a:buSzPts val="1800"/>
              <a:buNone/>
            </a:pPr>
            <a:endParaRPr lang="en-US" sz="3600" dirty="0"/>
          </a:p>
        </p:txBody>
      </p:sp>
      <p:pic>
        <p:nvPicPr>
          <p:cNvPr id="113" name="Google Shape;113;p25" descr="Monochrome backpack with school supplies"/>
          <p:cNvPicPr preferRelativeResize="0"/>
          <p:nvPr/>
        </p:nvPicPr>
        <p:blipFill rotWithShape="1">
          <a:blip r:embed="rId3">
            <a:alphaModFix/>
          </a:blip>
          <a:srcRect l="26013" t="20267" r="25360" b="16862"/>
          <a:stretch/>
        </p:blipFill>
        <p:spPr>
          <a:xfrm>
            <a:off x="9334089" y="1463953"/>
            <a:ext cx="2324959" cy="3056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4894990" y="225223"/>
            <a:ext cx="2887663"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a:t>READING </a:t>
            </a:r>
            <a:endParaRPr/>
          </a:p>
        </p:txBody>
      </p:sp>
      <p:sp>
        <p:nvSpPr>
          <p:cNvPr id="121" name="Google Shape;121;p4"/>
          <p:cNvSpPr txBox="1"/>
          <p:nvPr/>
        </p:nvSpPr>
        <p:spPr>
          <a:xfrm>
            <a:off x="5603642" y="1639669"/>
            <a:ext cx="4897606" cy="40011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70C0"/>
                </a:solidFill>
                <a:latin typeface="Comic Sans MS" panose="030F0702030302020204" pitchFamily="66" charset="0"/>
                <a:ea typeface="Gill Sans"/>
                <a:cs typeface="Gill Sans"/>
                <a:sym typeface="Gill Sans"/>
              </a:rPr>
              <a:t>These are their new reading wallets</a:t>
            </a:r>
            <a:endParaRPr sz="2000" b="0" i="0" u="none" strike="noStrike" cap="none" dirty="0">
              <a:solidFill>
                <a:srgbClr val="0070C0"/>
              </a:solidFill>
              <a:latin typeface="Comic Sans MS" panose="030F0702030302020204" pitchFamily="66" charset="0"/>
              <a:ea typeface="Gill Sans"/>
              <a:cs typeface="Gill Sans"/>
              <a:sym typeface="Gill Sans"/>
            </a:endParaRPr>
          </a:p>
        </p:txBody>
      </p:sp>
      <p:sp>
        <p:nvSpPr>
          <p:cNvPr id="122" name="Google Shape;122;p4"/>
          <p:cNvSpPr/>
          <p:nvPr/>
        </p:nvSpPr>
        <p:spPr>
          <a:xfrm>
            <a:off x="4500431" y="2646073"/>
            <a:ext cx="6914158" cy="2739171"/>
          </a:xfrm>
          <a:prstGeom prst="rect">
            <a:avLst/>
          </a:prstGeom>
          <a:noFill/>
          <a:ln>
            <a:noFill/>
          </a:ln>
        </p:spPr>
        <p:txBody>
          <a:bodyPr spcFirstLastPara="1" wrap="square" lIns="91425" tIns="45700" rIns="91425" bIns="45700" anchor="t" anchorCtr="0">
            <a:spAutoFit/>
          </a:bodyPr>
          <a:lstStyle/>
          <a:p>
            <a:pPr algn="ctr"/>
            <a:r>
              <a:rPr lang="en-GB" sz="2400" i="0" u="none" strike="noStrike" cap="none" dirty="0">
                <a:solidFill>
                  <a:srgbClr val="000000"/>
                </a:solidFill>
                <a:latin typeface="Comic Sans MS" panose="030F0702030302020204" pitchFamily="66" charset="0"/>
                <a:sym typeface="Arial"/>
              </a:rPr>
              <a:t>These will have their reading records, library book and phonics books in them. </a:t>
            </a:r>
            <a:r>
              <a:rPr lang="en-GB" sz="2400" dirty="0">
                <a:latin typeface="Comic Sans MS" panose="030F0702030302020204" pitchFamily="66" charset="0"/>
              </a:rPr>
              <a:t>Please ensure children bring in their reading wallet with all of the reading books every day. This will enable adults in school to best support your child with their reading. </a:t>
            </a:r>
          </a:p>
          <a:p>
            <a:r>
              <a:rPr lang="en-GB" dirty="0"/>
              <a:t> </a:t>
            </a:r>
          </a:p>
          <a:p>
            <a:pPr>
              <a:buSzPts val="1800"/>
            </a:pPr>
            <a:endParaRPr sz="1400" b="0" i="0" u="none" strike="noStrike" cap="none" dirty="0">
              <a:solidFill>
                <a:srgbClr val="000000"/>
              </a:solidFill>
              <a:latin typeface="Arial"/>
              <a:ea typeface="Arial"/>
              <a:cs typeface="Arial"/>
              <a:sym typeface="Arial"/>
            </a:endParaRPr>
          </a:p>
        </p:txBody>
      </p:sp>
      <p:sp>
        <p:nvSpPr>
          <p:cNvPr id="123" name="Google Shape;123;p4"/>
          <p:cNvSpPr txBox="1"/>
          <p:nvPr/>
        </p:nvSpPr>
        <p:spPr>
          <a:xfrm>
            <a:off x="2623599" y="5457521"/>
            <a:ext cx="7430444" cy="101562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70C0"/>
                </a:solidFill>
                <a:latin typeface="Gill Sans"/>
                <a:ea typeface="Gill Sans"/>
                <a:cs typeface="Gill Sans"/>
                <a:sym typeface="Gill Sans"/>
              </a:rPr>
              <a:t>Please encourage your child to read every night, and sign their reading </a:t>
            </a:r>
            <a:r>
              <a:rPr lang="en-US" sz="2000" dirty="0">
                <a:solidFill>
                  <a:srgbClr val="0070C0"/>
                </a:solidFill>
                <a:latin typeface="Gill Sans"/>
                <a:ea typeface="Gill Sans"/>
                <a:cs typeface="Gill Sans"/>
                <a:sym typeface="Gill Sans"/>
              </a:rPr>
              <a:t>record. A simple signature is enough, but if you would like to add a comment about your child’s reading then that would also be amazing.</a:t>
            </a:r>
            <a:endParaRPr sz="2000" b="0" i="0" u="none" strike="noStrike" cap="none" dirty="0">
              <a:solidFill>
                <a:srgbClr val="0070C0"/>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9F8F8D87-983B-4699-882E-474B57AF78DA}"/>
              </a:ext>
            </a:extLst>
          </p:cNvPr>
          <p:cNvPicPr>
            <a:picLocks noChangeAspect="1"/>
          </p:cNvPicPr>
          <p:nvPr/>
        </p:nvPicPr>
        <p:blipFill>
          <a:blip r:embed="rId3"/>
          <a:stretch>
            <a:fillRect/>
          </a:stretch>
        </p:blipFill>
        <p:spPr>
          <a:xfrm>
            <a:off x="1690752" y="1839724"/>
            <a:ext cx="2352610" cy="21759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2F7DA1-3EC7-4B90-A045-EA069D9815B5}"/>
              </a:ext>
            </a:extLst>
          </p:cNvPr>
          <p:cNvPicPr>
            <a:picLocks noChangeAspect="1"/>
          </p:cNvPicPr>
          <p:nvPr/>
        </p:nvPicPr>
        <p:blipFill>
          <a:blip r:embed="rId2"/>
          <a:stretch>
            <a:fillRect/>
          </a:stretch>
        </p:blipFill>
        <p:spPr>
          <a:xfrm>
            <a:off x="3007284" y="584913"/>
            <a:ext cx="6746352" cy="2048000"/>
          </a:xfrm>
          <a:prstGeom prst="rect">
            <a:avLst/>
          </a:prstGeom>
        </p:spPr>
      </p:pic>
      <p:sp>
        <p:nvSpPr>
          <p:cNvPr id="5" name="Google Shape;125;p4">
            <a:extLst>
              <a:ext uri="{FF2B5EF4-FFF2-40B4-BE49-F238E27FC236}">
                <a16:creationId xmlns:a16="http://schemas.microsoft.com/office/drawing/2014/main" id="{AEE96600-328E-4073-96F6-CB54EE234F17}"/>
              </a:ext>
            </a:extLst>
          </p:cNvPr>
          <p:cNvSpPr/>
          <p:nvPr/>
        </p:nvSpPr>
        <p:spPr>
          <a:xfrm>
            <a:off x="1251678" y="3054671"/>
            <a:ext cx="10257565" cy="3139281"/>
          </a:xfrm>
          <a:prstGeom prst="rect">
            <a:avLst/>
          </a:prstGeom>
          <a:noFill/>
          <a:ln>
            <a:noFill/>
          </a:ln>
        </p:spPr>
        <p:txBody>
          <a:bodyPr spcFirstLastPara="1" wrap="square" lIns="91425" tIns="45700" rIns="91425" bIns="45700" anchor="t" anchorCtr="0">
            <a:spAutoFit/>
          </a:bodyPr>
          <a:lstStyle/>
          <a:p>
            <a:r>
              <a:rPr lang="en-GB" sz="1800" b="1" dirty="0">
                <a:latin typeface="Comic Sans MS" panose="030F0702030302020204" pitchFamily="66" charset="0"/>
              </a:rPr>
              <a:t>Every Monday</a:t>
            </a:r>
            <a:r>
              <a:rPr lang="en-GB" sz="1800" dirty="0">
                <a:latin typeface="Comic Sans MS" panose="030F0702030302020204" pitchFamily="66" charset="0"/>
              </a:rPr>
              <a:t>, they will bring home a library book of their choosing, to be enjoyed with you. They may not be able to read this themselves, so you can read this to them to promote reading for enjoyment. </a:t>
            </a:r>
          </a:p>
          <a:p>
            <a:endParaRPr lang="en-GB" sz="1800" dirty="0">
              <a:latin typeface="Comic Sans MS" panose="030F0702030302020204" pitchFamily="66" charset="0"/>
            </a:endParaRPr>
          </a:p>
          <a:p>
            <a:r>
              <a:rPr lang="en-GB" sz="1800" b="1" dirty="0">
                <a:latin typeface="Comic Sans MS" panose="030F0702030302020204" pitchFamily="66" charset="0"/>
              </a:rPr>
              <a:t>Every Monday</a:t>
            </a:r>
            <a:r>
              <a:rPr lang="en-GB" sz="1800" dirty="0">
                <a:latin typeface="Comic Sans MS" panose="030F0702030302020204" pitchFamily="66" charset="0"/>
              </a:rPr>
              <a:t>, they will also bring home a book bag book. This will be linked with the story they are reading in phonics lessons, and they will be able to decode this book, although they may need some support from you.</a:t>
            </a:r>
          </a:p>
          <a:p>
            <a:endParaRPr lang="en-GB" sz="1800" dirty="0">
              <a:latin typeface="Comic Sans MS" panose="030F0702030302020204" pitchFamily="66" charset="0"/>
            </a:endParaRPr>
          </a:p>
          <a:p>
            <a:r>
              <a:rPr lang="en-GB" sz="1800" b="1" dirty="0">
                <a:latin typeface="Comic Sans MS" panose="030F0702030302020204" pitchFamily="66" charset="0"/>
              </a:rPr>
              <a:t>Every Wednesday</a:t>
            </a:r>
            <a:r>
              <a:rPr lang="en-GB" sz="1800" dirty="0">
                <a:latin typeface="Comic Sans MS" panose="030F0702030302020204" pitchFamily="66" charset="0"/>
              </a:rPr>
              <a:t>, they will bring home their storybook. They will have already been reading this book during their phonics lessons, and so should be confident reading them to you. </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360308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1315498" y="332904"/>
            <a:ext cx="6133266"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dirty="0"/>
              <a:t>SPELLINGS  - Autumn 2 </a:t>
            </a:r>
            <a:endParaRPr dirty="0"/>
          </a:p>
        </p:txBody>
      </p:sp>
      <p:sp>
        <p:nvSpPr>
          <p:cNvPr id="141" name="Google Shape;141;p5"/>
          <p:cNvSpPr/>
          <p:nvPr/>
        </p:nvSpPr>
        <p:spPr>
          <a:xfrm>
            <a:off x="8764706" y="2285620"/>
            <a:ext cx="2991122" cy="18773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800" b="0" i="0" u="none" strike="noStrike" cap="none" dirty="0">
                <a:solidFill>
                  <a:schemeClr val="dk1"/>
                </a:solidFill>
                <a:latin typeface="Gill Sans"/>
                <a:ea typeface="Gill Sans"/>
                <a:cs typeface="Gill Sans"/>
                <a:sym typeface="Gill Sans"/>
              </a:rPr>
              <a:t>Our spellings are set on a </a:t>
            </a:r>
            <a:r>
              <a:rPr lang="en-US" sz="2800" b="1" i="0" u="none" strike="noStrike" cap="none" dirty="0">
                <a:solidFill>
                  <a:schemeClr val="dk1"/>
                </a:solidFill>
                <a:latin typeface="Gill Sans"/>
                <a:ea typeface="Gill Sans"/>
                <a:cs typeface="Gill Sans"/>
                <a:sym typeface="Gill Sans"/>
              </a:rPr>
              <a:t>Monday,</a:t>
            </a:r>
            <a:r>
              <a:rPr lang="en-US" sz="2800" b="0" i="0" u="none" strike="noStrike" cap="none" dirty="0">
                <a:solidFill>
                  <a:schemeClr val="dk1"/>
                </a:solidFill>
                <a:latin typeface="Gill Sans"/>
                <a:ea typeface="Gill Sans"/>
                <a:cs typeface="Gill Sans"/>
                <a:sym typeface="Gill Sans"/>
              </a:rPr>
              <a:t>  and the quiz will be on a </a:t>
            </a:r>
            <a:r>
              <a:rPr lang="en-US" sz="2800" b="1" dirty="0">
                <a:solidFill>
                  <a:schemeClr val="dk1"/>
                </a:solidFill>
                <a:latin typeface="Gill Sans"/>
                <a:ea typeface="Gill Sans"/>
                <a:cs typeface="Gill Sans"/>
                <a:sym typeface="Gill Sans"/>
              </a:rPr>
              <a:t>Friday</a:t>
            </a:r>
            <a:r>
              <a:rPr lang="en-US" sz="3200" b="0" i="0" u="none" strike="noStrike" cap="none" dirty="0">
                <a:solidFill>
                  <a:schemeClr val="dk1"/>
                </a:solidFill>
                <a:latin typeface="Gill Sans"/>
                <a:ea typeface="Gill Sans"/>
                <a:cs typeface="Gill Sans"/>
                <a:sym typeface="Gill Sans"/>
              </a:rPr>
              <a:t>. </a:t>
            </a:r>
            <a:endParaRPr sz="3200" b="0" i="0" u="none" strike="noStrike" cap="none" dirty="0">
              <a:solidFill>
                <a:schemeClr val="dk1"/>
              </a:solidFill>
              <a:latin typeface="Gill Sans"/>
              <a:ea typeface="Gill Sans"/>
              <a:cs typeface="Gill Sans"/>
              <a:sym typeface="Gill Sans"/>
            </a:endParaRPr>
          </a:p>
        </p:txBody>
      </p:sp>
      <p:pic>
        <p:nvPicPr>
          <p:cNvPr id="143" name="Google Shape;143;p5"/>
          <p:cNvPicPr preferRelativeResize="0"/>
          <p:nvPr/>
        </p:nvPicPr>
        <p:blipFill rotWithShape="1">
          <a:blip r:embed="rId3">
            <a:alphaModFix/>
          </a:blip>
          <a:srcRect/>
          <a:stretch/>
        </p:blipFill>
        <p:spPr>
          <a:xfrm>
            <a:off x="873380" y="1078970"/>
            <a:ext cx="7772400" cy="5492758"/>
          </a:xfrm>
          <a:prstGeom prst="rect">
            <a:avLst/>
          </a:prstGeom>
          <a:noFill/>
          <a:ln>
            <a:noFill/>
          </a:ln>
        </p:spPr>
      </p:pic>
      <p:pic>
        <p:nvPicPr>
          <p:cNvPr id="144" name="Google Shape;144;p5">
            <a:hlinkClick r:id="rId4"/>
          </p:cNvPr>
          <p:cNvPicPr preferRelativeResize="0"/>
          <p:nvPr/>
        </p:nvPicPr>
        <p:blipFill rotWithShape="1">
          <a:blip r:embed="rId5">
            <a:alphaModFix/>
          </a:blip>
          <a:srcRect/>
          <a:stretch/>
        </p:blipFill>
        <p:spPr>
          <a:xfrm>
            <a:off x="3414239" y="1046632"/>
            <a:ext cx="2543649" cy="9275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1215768" y="292760"/>
            <a:ext cx="4475354"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r>
              <a:rPr lang="en-US" dirty="0" err="1"/>
              <a:t>Maths</a:t>
            </a:r>
            <a:r>
              <a:rPr lang="en-US" dirty="0"/>
              <a:t> Fluency </a:t>
            </a:r>
            <a:endParaRPr dirty="0"/>
          </a:p>
        </p:txBody>
      </p:sp>
      <p:sp>
        <p:nvSpPr>
          <p:cNvPr id="152" name="Google Shape;152;p24"/>
          <p:cNvSpPr/>
          <p:nvPr/>
        </p:nvSpPr>
        <p:spPr>
          <a:xfrm>
            <a:off x="1215768" y="3944861"/>
            <a:ext cx="9743478" cy="138495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800"/>
              <a:buFont typeface="Arial"/>
              <a:buChar char="•"/>
            </a:pPr>
            <a:r>
              <a:rPr lang="en-US" sz="2800" b="0" i="0" u="none" strike="noStrike" cap="none" dirty="0">
                <a:solidFill>
                  <a:schemeClr val="dk1"/>
                </a:solidFill>
                <a:latin typeface="Gill Sans"/>
                <a:ea typeface="Gill Sans"/>
                <a:cs typeface="Gill Sans"/>
                <a:sym typeface="Gill Sans"/>
              </a:rPr>
              <a:t>Short sessions </a:t>
            </a:r>
            <a:r>
              <a:rPr lang="en-US" sz="2800" dirty="0">
                <a:solidFill>
                  <a:schemeClr val="dk1"/>
                </a:solidFill>
                <a:latin typeface="Gill Sans"/>
                <a:ea typeface="Gill Sans"/>
                <a:cs typeface="Gill Sans"/>
                <a:sym typeface="Gill Sans"/>
              </a:rPr>
              <a:t>will allow children to continue to work on their </a:t>
            </a:r>
            <a:r>
              <a:rPr lang="en-US" sz="2800" dirty="0" err="1">
                <a:solidFill>
                  <a:schemeClr val="dk1"/>
                </a:solidFill>
                <a:latin typeface="Gill Sans"/>
                <a:ea typeface="Gill Sans"/>
                <a:cs typeface="Gill Sans"/>
                <a:sym typeface="Gill Sans"/>
              </a:rPr>
              <a:t>maths</a:t>
            </a:r>
            <a:r>
              <a:rPr lang="en-US" sz="2800" dirty="0">
                <a:solidFill>
                  <a:schemeClr val="dk1"/>
                </a:solidFill>
                <a:latin typeface="Gill Sans"/>
                <a:ea typeface="Gill Sans"/>
                <a:cs typeface="Gill Sans"/>
                <a:sym typeface="Gill Sans"/>
              </a:rPr>
              <a:t> fluency. </a:t>
            </a:r>
            <a:endParaRPr dirty="0"/>
          </a:p>
          <a:p>
            <a:pPr marR="0" lvl="0" algn="l" rtl="0">
              <a:lnSpc>
                <a:spcPct val="100000"/>
              </a:lnSpc>
              <a:spcBef>
                <a:spcPts val="0"/>
              </a:spcBef>
              <a:spcAft>
                <a:spcPts val="0"/>
              </a:spcAft>
              <a:buClr>
                <a:srgbClr val="000000"/>
              </a:buClr>
              <a:buSzPts val="1800"/>
            </a:pPr>
            <a:endParaRPr sz="2800" b="0" i="0" u="none" strike="noStrike" cap="none" dirty="0">
              <a:solidFill>
                <a:schemeClr val="dk1"/>
              </a:solidFill>
              <a:latin typeface="Gill Sans"/>
              <a:ea typeface="Gill Sans"/>
              <a:cs typeface="Gill Sans"/>
              <a:sym typeface="Gill Sans"/>
            </a:endParaRPr>
          </a:p>
        </p:txBody>
      </p:sp>
      <p:sp>
        <p:nvSpPr>
          <p:cNvPr id="153" name="Google Shape;153;p24"/>
          <p:cNvSpPr/>
          <p:nvPr/>
        </p:nvSpPr>
        <p:spPr>
          <a:xfrm>
            <a:off x="5314565" y="5317352"/>
            <a:ext cx="2630400" cy="101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pic>
        <p:nvPicPr>
          <p:cNvPr id="154" name="Google Shape;154;p24"/>
          <p:cNvPicPr preferRelativeResize="0"/>
          <p:nvPr/>
        </p:nvPicPr>
        <p:blipFill rotWithShape="1">
          <a:blip r:embed="rId3">
            <a:alphaModFix/>
          </a:blip>
          <a:srcRect r="51139" b="26269"/>
          <a:stretch/>
        </p:blipFill>
        <p:spPr>
          <a:xfrm>
            <a:off x="3981902" y="1528185"/>
            <a:ext cx="3418440" cy="2244330"/>
          </a:xfrm>
          <a:prstGeom prst="rect">
            <a:avLst/>
          </a:prstGeom>
          <a:noFill/>
          <a:ln>
            <a:noFill/>
          </a:ln>
        </p:spPr>
      </p:pic>
    </p:spTree>
  </p:cSld>
  <p:clrMapOvr>
    <a:masterClrMapping/>
  </p:clrMapOvr>
</p:sld>
</file>

<file path=ppt/theme/theme1.xml><?xml version="1.0" encoding="utf-8"?>
<a:theme xmlns:a="http://schemas.openxmlformats.org/drawingml/2006/main" name="Badge">
  <a:themeElements>
    <a:clrScheme name="Badge">
      <a:dk1>
        <a:srgbClr val="000000"/>
      </a:dk1>
      <a:lt1>
        <a:srgbClr val="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601</Words>
  <Application>Microsoft Office PowerPoint</Application>
  <PresentationFormat>Widescreen</PresentationFormat>
  <Paragraphs>55</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Impact</vt:lpstr>
      <vt:lpstr>Arial</vt:lpstr>
      <vt:lpstr>Comic Sans MS</vt:lpstr>
      <vt:lpstr>Gill Sans</vt:lpstr>
      <vt:lpstr>Badge</vt:lpstr>
      <vt:lpstr>WELCOME TO Seedlings!</vt:lpstr>
      <vt:lpstr>OUR TEAM  </vt:lpstr>
      <vt:lpstr>OUR DAY</vt:lpstr>
      <vt:lpstr>PE DAYS THIS TERM </vt:lpstr>
      <vt:lpstr>Things to remember each day :</vt:lpstr>
      <vt:lpstr>READING </vt:lpstr>
      <vt:lpstr>PowerPoint Presentation</vt:lpstr>
      <vt:lpstr>SPELLINGS  - Autumn 2 </vt:lpstr>
      <vt:lpstr>Maths Fluency </vt:lpstr>
      <vt:lpstr>KNOWLEDGE ORGANISER </vt:lpstr>
      <vt:lpstr>LEAP FOR LEARNING </vt:lpstr>
      <vt:lpstr>PowerPoint Presentation</vt:lpstr>
      <vt:lpstr>SEQUENCING DOCUMENT </vt:lpstr>
      <vt:lpstr>EMAIL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BUDS!</dc:title>
  <dc:creator>Georgia O'Callaghan</dc:creator>
  <cp:lastModifiedBy>Sophie Barnes</cp:lastModifiedBy>
  <cp:revision>10</cp:revision>
  <dcterms:created xsi:type="dcterms:W3CDTF">2022-09-12T18:45:49Z</dcterms:created>
  <dcterms:modified xsi:type="dcterms:W3CDTF">2025-09-06T16:07:41Z</dcterms:modified>
</cp:coreProperties>
</file>