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0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1" roundtripDataSignature="AMtx7mhXOFu2EwxRYZ+GKwQ5zfT2Ayo5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E1E3CEB-6D71-4269-A885-94FF4F6BBA95}">
  <a:tblStyle styleId="{EE1E3CEB-6D71-4269-A885-94FF4F6BBA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8F9003A-6EEB-4AC7-9F77-38464F90CC81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93"/>
  </p:normalViewPr>
  <p:slideViewPr>
    <p:cSldViewPr snapToGrid="0">
      <p:cViewPr>
        <p:scale>
          <a:sx n="98" d="100"/>
          <a:sy n="98" d="100"/>
        </p:scale>
        <p:origin x="1256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customschemas.google.com/relationships/presentationmetadata" Target="metadata"/><Relationship Id="rId15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21:55:3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24575,'0'74'0,"0"-15"0,0-31 0,0-10 0,0-3 0,0-1 0,0-1 0,0 0 0,0-1 0,0 0 0,0 0 0,0-2 0,0 1 0,0-1 0,0-1 0,0-1 0,0-2 0,0 0 0,0 2 0,0 1 0,0-1 0,-3 0 0,-1-2 0,0 1 0,1-1 0,3 0 0,0 0 0,0-1 0,0 1 0,0 0 0,-1 0 0,-1-1 0,-1 0 0,1-2 0,1-2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21:55:4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57 24575,'1'-5'0,"1"-1"0,1-3 0,1 1 0,1 0 0,1 1 0,1 2 0,-1 0 0,0 3 0,-1 0 0,1 2 0,0 0 0,0 0 0,0 0 0,-2 1 0,0 2 0,-1 1 0,-1 2 0,1 0 0,1 0 0,-1 0 0,0 1 0,0-1 0,0 1 0,2-1 0,-2 0 0,1-1 0,-2 1 0,1-1 0,1 1 0,0 0 0,-1 1 0,-1-1 0,-1 0 0,1 1 0,0-1 0,-1 0 0,-1 1 0,0-1 0,0 0 0,0 0 0,0-1 0,0 1 0,0 0 0,0 0 0,0 1 0,0 2 0,0-1 0,0 0 0,0-1 0,-1-1 0,-2 1 0,-2-1 0,-1 1 0,1-1 0,1-1 0,-1 1 0,1-1 0,-1 0 0,1-1 0,-1 0 0,1 0 0,0-1 0,-1 0 0,0 0 0,1 0 0,-1 0 0,1 1 0,1 0 0,-1 1 0,-1 0 0,0-1 0,2 0 0,1 0 0,-1 0 0,-1 0 0,-1 0 0,0 2 0,0-1 0,2 0 0,-2-1 0,2 1 0,0-1 0,0 1 0,0-3 0,-1 0 0,0 0 0,3 0 0,2 0 0,5-1 0,3-1 0,2-2 0,2-1 0,2 0 0,2-2 0,-1 2 0,-2 0 0,-4 0 0,-1 1 0,0 1 0,-1-1 0,-2 2 0,0 0 0,1 0 0,0 0 0,0 0 0,0 0 0,0 0 0,0 0 0,-1 0 0,1 0 0,-1 0 0,1 0 0,-1 0 0,1 0 0,-1 0 0,1 0 0,-1 0 0,0 0 0,0 0 0,0 0 0,-3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8T21:55:4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9 131 24575,'0'-4'0,"0"-2"0,1-1 0,2-1 0,1 1 0,2 0 0,0-1 0,-1 1 0,0 0 0,0 3 0,-1 0 0,0 0 0,1 0 0,0 0 0,1-1 0,1 0 0,-1-2 0,0 0 0,0 3 0,-2 0 0,0 3 0,1-2 0,0 0 0,1 1 0,-1-1 0,0 1 0,0 0 0,-1 0 0,2 2 0,0 0 0,0 0 0,0 0 0,0 0 0,-2 1 0,0 2 0,-1 2 0,0 1 0,2 0 0,-2 2 0,2 1 0,-2 1 0,-1-1 0,1-2 0,-1 2 0,0-2 0,0 2 0,0-1 0,-1-2 0,0 1 0,-1-1 0,0 1 0,0-1 0,0 1 0,0-1 0,0 0 0,0 1 0,0-1 0,0 0 0,0-1 0,-1 1 0,-2-1 0,-1 0 0,-2 0 0,0-1 0,-1 1 0,1 2 0,-1-2 0,1-1 0,-1 1 0,2 0 0,1 0 0,-1-1 0,0-1 0,0 0 0,1 0 0,0-2 0,-1 2 0,0-1 0,-1 1 0,-1 0 0,2 0 0,1 0 0,1 0 0,0 0 0,0 0 0,0-1 0,0 1 0,0 1 0,1 0 0,4-1 0,6-2 0,4-1 0,2-1 0,-2 0 0,-2-1 0,-2 0 0,-2 0 0,1 0 0,-1 0 0,1 2 0,0-1 0,-1 1 0,0 0 0,1 0 0,-1 0 0,0 0 0,0 0 0,0 0 0,-1 0 0,0 0 0,0 1 0,0 1 0,-1 0 0,0 2 0,1 0 0,-1 0 0,0 1 0,1-1 0,-2 0 0,0-1 0,0 1 0,0 0 0,1 0 0,-1 2 0,0-1 0,-1 0 0,0-1 0,0 1 0,-1 0 0,1 1 0,0 0 0,1 0 0,0 1 0,-2-1 0,1 0 0,-2 2 0,0 1 0,0-2 0,0 1 0,0-2 0,0 2 0,0 0 0,0 0 0,0-1 0,0-1 0,0 1 0,0-1 0,0 1 0,0-1 0,-1 1 0,-3-2 0,-1-2 0,1 0 0,-1-2 0,1 1 0,0-1 0,-2-1 0,0 1 0,-1 1 0,1 0 0,0-1 0,-1-1 0,1 0 0,1 2 0,1-1 0,-1 1 0,0-1 0,0 1 0,0 0 0,1-1 0,-1 2 0,-3-2 0,1 1 0,-1 0 0,1-2 0,0 1 0,1 1 0,-1 0 0,0-1 0,1-1 0,-1 0 0,1 0 0,-1 0 0,1 0 0,0 0 0,1 0 0,-1 0 0,0 0 0,0 0 0,-1 0 0,1-1 0,0-2 0,1-1 0,-1-2 0,2 0 0,-1 1 0,0 0 0,1 1 0,-1-1 0,0-1 0,1 1 0,0 1 0,-1 0 0,2 1 0,1 1 0,1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284af403ed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2284af403ed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ustomXml" Target="../ink/ink3.xml"/><Relationship Id="rId3" Type="http://schemas.openxmlformats.org/officeDocument/2006/relationships/image" Target="../media/image1.png"/><Relationship Id="rId21" Type="http://schemas.openxmlformats.org/officeDocument/2006/relationships/image" Target="../media/image16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.xml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customXml" Target="../ink/ink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E5F7F27-6947-0BBF-A667-580343C9B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942" y="4462499"/>
            <a:ext cx="2928438" cy="2378298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B1FA5E7-E020-0A53-D5CD-987B58BBA3E5}"/>
              </a:ext>
            </a:extLst>
          </p:cNvPr>
          <p:cNvSpPr/>
          <p:nvPr/>
        </p:nvSpPr>
        <p:spPr>
          <a:xfrm>
            <a:off x="10043652" y="1912253"/>
            <a:ext cx="2032601" cy="4781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4" name="Google Shape;84;p1"/>
          <p:cNvGraphicFramePr/>
          <p:nvPr>
            <p:extLst>
              <p:ext uri="{D42A27DB-BD31-4B8C-83A1-F6EECF244321}">
                <p14:modId xmlns:p14="http://schemas.microsoft.com/office/powerpoint/2010/main" val="3087616790"/>
              </p:ext>
            </p:extLst>
          </p:nvPr>
        </p:nvGraphicFramePr>
        <p:xfrm>
          <a:off x="1" y="42779"/>
          <a:ext cx="12192000" cy="923430"/>
        </p:xfrm>
        <a:graphic>
          <a:graphicData uri="http://schemas.openxmlformats.org/drawingml/2006/table">
            <a:tbl>
              <a:tblPr>
                <a:noFill/>
                <a:tableStyleId>{EE1E3CEB-6D71-4269-A885-94FF4F6BBA95}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Calibri"/>
                        <a:buNone/>
                      </a:pPr>
                      <a:r>
                        <a:rPr lang="en-GB" sz="1700" b="1" u="none" strike="noStrike" cap="none">
                          <a:solidFill>
                            <a:schemeClr val="accent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Chacewater School – LEAP Into Learning – Spring  2 – Young Oaks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Calibri"/>
                        <a:buNone/>
                      </a:pPr>
                      <a:r>
                        <a:rPr lang="en-GB" sz="1700" b="1" u="none" strike="noStrike" cap="none">
                          <a:solidFill>
                            <a:schemeClr val="accent4"/>
                          </a:solidFill>
                        </a:rPr>
                        <a:t>SCIENCE: Rocks and Fossils</a:t>
                      </a:r>
                      <a:endParaRPr sz="1800" b="1" u="none" strike="noStrike" cap="none"/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9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07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r>
                        <a:rPr lang="en-GB" sz="160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 I might already know: There are different types of rock with different properties (Year 1 &amp; 2)</a:t>
                      </a:r>
                      <a:endParaRPr dirty="0"/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5" name="Google Shape;85;p1" descr="https://cdn-icons.flaticon.com/png/512/2538/premium/2538036.png?token=exp=1645701022~hmac=a01a43d45841fc40ba345d4de65f82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5943" y="85359"/>
            <a:ext cx="397566" cy="397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22093E7-D5A6-1F13-36C7-E534DECB4895}"/>
              </a:ext>
            </a:extLst>
          </p:cNvPr>
          <p:cNvGrpSpPr/>
          <p:nvPr/>
        </p:nvGrpSpPr>
        <p:grpSpPr>
          <a:xfrm>
            <a:off x="2240316" y="2220210"/>
            <a:ext cx="2194437" cy="916990"/>
            <a:chOff x="2108556" y="2146744"/>
            <a:chExt cx="2194437" cy="916990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373658ED-B9B0-7F2E-24DB-E472BCBF60BF}"/>
                </a:ext>
              </a:extLst>
            </p:cNvPr>
            <p:cNvSpPr/>
            <p:nvPr/>
          </p:nvSpPr>
          <p:spPr>
            <a:xfrm>
              <a:off x="2187536" y="2180052"/>
              <a:ext cx="2035370" cy="883682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2108556" y="2146744"/>
              <a:ext cx="2194437" cy="892512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3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Fossils</a:t>
              </a:r>
              <a:r>
                <a:rPr lang="en-GB" sz="13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are the remains of, or an impression left by prehistoric living things, embedded within rocks </a:t>
              </a:r>
              <a:endParaRPr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135739" y="1125078"/>
            <a:ext cx="1797199" cy="33851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QUESTIONS:</a:t>
            </a:r>
            <a:endParaRPr sz="1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27665" y="3656649"/>
            <a:ext cx="1797199" cy="295596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Key Vocabulary: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Organic matter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Bedrock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Magma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Pressure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Fossils 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Permeable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Sedimentary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Igneous</a:t>
            </a:r>
            <a:endParaRPr dirty="0"/>
          </a:p>
          <a:p>
            <a:pPr marL="285750" marR="0" lvl="0" indent="-2857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•"/>
            </a:pPr>
            <a:r>
              <a:rPr lang="en-GB" sz="16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Metamorphic.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9905604" y="1882070"/>
            <a:ext cx="2355828" cy="68501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</a:t>
            </a:r>
            <a:r>
              <a:rPr lang="en-GB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are three </a:t>
            </a:r>
            <a:r>
              <a:rPr lang="en-GB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types of naturally occurring</a:t>
            </a:r>
            <a:r>
              <a:rPr lang="en-GB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rock</a:t>
            </a:r>
            <a:r>
              <a:rPr lang="en-GB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5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 descr="https://cdn-icons-png.flaticon.com/512/775/775497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590071" y="83380"/>
            <a:ext cx="516021" cy="449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6561" y="4075013"/>
            <a:ext cx="3501650" cy="2771762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7" name="Google Shape;97;p1" descr="https://cdn-icons-png.flaticon.com/512/5892/5892758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28880" y="3564689"/>
            <a:ext cx="748896" cy="7488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"/>
          <p:cNvSpPr/>
          <p:nvPr/>
        </p:nvSpPr>
        <p:spPr>
          <a:xfrm>
            <a:off x="3205213" y="3491747"/>
            <a:ext cx="1485597" cy="1037678"/>
          </a:xfrm>
          <a:prstGeom prst="cloudCallout">
            <a:avLst>
              <a:gd name="adj1" fmla="val -83901"/>
              <a:gd name="adj2" fmla="val 65367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700" marR="0" lvl="0" algn="ctr" rtl="0">
              <a:spcBef>
                <a:spcPts val="0"/>
              </a:spcBef>
              <a:spcAft>
                <a:spcPts val="0"/>
              </a:spcAft>
              <a:buNone/>
              <a:tabLst>
                <a:tab pos="798513" algn="l"/>
              </a:tabLst>
            </a:pPr>
            <a:r>
              <a:rPr lang="en-GB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 rocks let water through them?</a:t>
            </a:r>
            <a:endParaRPr sz="1200" dirty="0"/>
          </a:p>
        </p:txBody>
      </p:sp>
      <p:pic>
        <p:nvPicPr>
          <p:cNvPr id="99" name="Google Shape;99;p1" descr="https://cdn-icons-png.flaticon.com/512/1674/1674519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156" y="1537551"/>
            <a:ext cx="651027" cy="64511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>
            <a:off x="121583" y="2243225"/>
            <a:ext cx="2002950" cy="1165529"/>
          </a:xfrm>
          <a:prstGeom prst="cloudCallout">
            <a:avLst>
              <a:gd name="adj1" fmla="val 43682"/>
              <a:gd name="adj2" fmla="val -105203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do fossils tell us about changes over time?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D0352-575B-85D2-182E-6BBF9C14C52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512" t="51003" r="4231" b="3591"/>
          <a:stretch/>
        </p:blipFill>
        <p:spPr>
          <a:xfrm>
            <a:off x="2144702" y="1111811"/>
            <a:ext cx="1549850" cy="972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46133-0664-0786-CA4B-1A11B05B2E0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-145" t="6799" r="145" b="3781"/>
          <a:stretch/>
        </p:blipFill>
        <p:spPr>
          <a:xfrm>
            <a:off x="3694552" y="1040041"/>
            <a:ext cx="8432786" cy="801144"/>
          </a:xfrm>
          <a:prstGeom prst="rect">
            <a:avLst/>
          </a:prstGeom>
        </p:spPr>
      </p:pic>
      <p:pic>
        <p:nvPicPr>
          <p:cNvPr id="1026" name="Picture 2" descr="Types of Rock — GeoBus | Free STEM workshops for schools">
            <a:extLst>
              <a:ext uri="{FF2B5EF4-FFF2-40B4-BE49-F238E27FC236}">
                <a16:creationId xmlns:a16="http://schemas.microsoft.com/office/drawing/2014/main" id="{45B08C54-3BA4-167B-B877-B48198061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734" y="2177090"/>
            <a:ext cx="4442601" cy="218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ypes of Rock — GeoBus | Free STEM workshops for schools">
            <a:extLst>
              <a:ext uri="{FF2B5EF4-FFF2-40B4-BE49-F238E27FC236}">
                <a16:creationId xmlns:a16="http://schemas.microsoft.com/office/drawing/2014/main" id="{72C66557-21AE-9BD6-E68D-AF2B5937B9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8" b="17091"/>
          <a:stretch/>
        </p:blipFill>
        <p:spPr bwMode="auto">
          <a:xfrm>
            <a:off x="4755372" y="2010825"/>
            <a:ext cx="2928979" cy="125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ypes of Rock — GeoBus | Free STEM workshops for schools">
            <a:extLst>
              <a:ext uri="{FF2B5EF4-FFF2-40B4-BE49-F238E27FC236}">
                <a16:creationId xmlns:a16="http://schemas.microsoft.com/office/drawing/2014/main" id="{CC8B3D18-45CF-803A-78B9-FC316BF3C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96"/>
          <a:stretch/>
        </p:blipFill>
        <p:spPr bwMode="auto">
          <a:xfrm>
            <a:off x="4855788" y="3265754"/>
            <a:ext cx="2857030" cy="1431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0E70530-D874-9FB5-3963-020687231C0C}"/>
              </a:ext>
            </a:extLst>
          </p:cNvPr>
          <p:cNvSpPr/>
          <p:nvPr/>
        </p:nvSpPr>
        <p:spPr>
          <a:xfrm>
            <a:off x="11364488" y="2879307"/>
            <a:ext cx="319177" cy="2973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896608-E578-3078-C4C2-42AAF387DE6F}"/>
              </a:ext>
            </a:extLst>
          </p:cNvPr>
          <p:cNvSpPr/>
          <p:nvPr/>
        </p:nvSpPr>
        <p:spPr>
          <a:xfrm>
            <a:off x="8089485" y="2307008"/>
            <a:ext cx="319177" cy="2973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C73BC-1B73-E1CC-8ACA-A9BE54DE5184}"/>
              </a:ext>
            </a:extLst>
          </p:cNvPr>
          <p:cNvSpPr/>
          <p:nvPr/>
        </p:nvSpPr>
        <p:spPr>
          <a:xfrm>
            <a:off x="8113616" y="3465634"/>
            <a:ext cx="319177" cy="29730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AF890E9-6C9C-9C11-9876-5553AD374E62}"/>
                  </a:ext>
                </a:extLst>
              </p14:cNvPr>
              <p14:cNvContentPartPr/>
              <p14:nvPr/>
            </p14:nvContentPartPr>
            <p14:xfrm>
              <a:off x="8233071" y="2391969"/>
              <a:ext cx="8640" cy="1555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AF890E9-6C9C-9C11-9876-5553AD374E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28751" y="2387649"/>
                <a:ext cx="172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DD6656C-383F-94A7-2108-4E097E30D756}"/>
                  </a:ext>
                </a:extLst>
              </p14:cNvPr>
              <p14:cNvContentPartPr/>
              <p14:nvPr/>
            </p14:nvContentPartPr>
            <p14:xfrm>
              <a:off x="8235231" y="3518049"/>
              <a:ext cx="99000" cy="13860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DD6656C-383F-94A7-2108-4E097E30D75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230911" y="3513729"/>
                <a:ext cx="10764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A3503E7-5F20-C326-0E33-C3FD38DB43C8}"/>
                  </a:ext>
                </a:extLst>
              </p14:cNvPr>
              <p14:cNvContentPartPr/>
              <p14:nvPr/>
            </p14:nvContentPartPr>
            <p14:xfrm>
              <a:off x="11480271" y="2939889"/>
              <a:ext cx="109800" cy="19584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A3503E7-5F20-C326-0E33-C3FD38DB43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475951" y="2935569"/>
                <a:ext cx="118440" cy="20448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6216966-6B1A-999C-54FF-4604E897D92F}"/>
              </a:ext>
            </a:extLst>
          </p:cNvPr>
          <p:cNvSpPr/>
          <p:nvPr/>
        </p:nvSpPr>
        <p:spPr>
          <a:xfrm>
            <a:off x="9946910" y="4075013"/>
            <a:ext cx="2129343" cy="74294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Google Shape;89;p1"/>
          <p:cNvSpPr txBox="1"/>
          <p:nvPr/>
        </p:nvSpPr>
        <p:spPr>
          <a:xfrm>
            <a:off x="9818643" y="4030420"/>
            <a:ext cx="2308695" cy="783829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Soil </a:t>
            </a:r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is a mixture of: </a:t>
            </a: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minerals, </a:t>
            </a:r>
            <a:r>
              <a:rPr lang="en-GB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air, water and organic matter.</a:t>
            </a:r>
            <a:endParaRPr dirty="0"/>
          </a:p>
        </p:txBody>
      </p:sp>
      <p:sp>
        <p:nvSpPr>
          <p:cNvPr id="86" name="Google Shape;86;p1"/>
          <p:cNvSpPr txBox="1"/>
          <p:nvPr/>
        </p:nvSpPr>
        <p:spPr>
          <a:xfrm>
            <a:off x="7405364" y="6502283"/>
            <a:ext cx="1011162" cy="338514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Earth</a:t>
            </a:r>
            <a:endParaRPr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42036B-88FA-CECB-B0CD-B7C1808182E5}"/>
              </a:ext>
            </a:extLst>
          </p:cNvPr>
          <p:cNvGrpSpPr/>
          <p:nvPr/>
        </p:nvGrpSpPr>
        <p:grpSpPr>
          <a:xfrm>
            <a:off x="2125305" y="4827986"/>
            <a:ext cx="2777071" cy="1872699"/>
            <a:chOff x="2040097" y="3650430"/>
            <a:chExt cx="2777071" cy="1872699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D311CD91-ABF3-859B-3AB4-F121EA55F30A}"/>
                </a:ext>
              </a:extLst>
            </p:cNvPr>
            <p:cNvSpPr/>
            <p:nvPr/>
          </p:nvSpPr>
          <p:spPr>
            <a:xfrm>
              <a:off x="2040097" y="3669344"/>
              <a:ext cx="2737065" cy="1853785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3021922" y="4114244"/>
              <a:ext cx="1795246" cy="1384954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Sandstone is </a:t>
              </a:r>
              <a:r>
                <a:rPr lang="en-GB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permeable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and allows water to pass through.</a:t>
              </a:r>
            </a:p>
            <a:p>
              <a:pPr lvl="0"/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Marble is </a:t>
              </a:r>
              <a:r>
                <a:rPr lang="en-GB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impermeable</a:t>
              </a:r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so water cannot pass through. 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E7E6AD6-14D4-532E-CE10-59377866F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rcRect l="52444" t="-891" r="18970" b="2069"/>
            <a:stretch/>
          </p:blipFill>
          <p:spPr>
            <a:xfrm>
              <a:off x="2197148" y="4062430"/>
              <a:ext cx="824774" cy="1409251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18C6E66-CA02-5184-747D-491F6171207F}"/>
                </a:ext>
              </a:extLst>
            </p:cNvPr>
            <p:cNvSpPr txBox="1"/>
            <p:nvPr/>
          </p:nvSpPr>
          <p:spPr>
            <a:xfrm>
              <a:off x="2188502" y="3650430"/>
              <a:ext cx="252978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en-GB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Rocks can be compared and grouped by their </a:t>
              </a:r>
              <a:r>
                <a:rPr lang="en-GB" sz="1200" dirty="0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physical properties:</a:t>
              </a:r>
            </a:p>
          </p:txBody>
        </p:sp>
      </p:grpSp>
      <p:pic>
        <p:nvPicPr>
          <p:cNvPr id="28" name="Google Shape;172;g208e850d25e_0_0">
            <a:extLst>
              <a:ext uri="{FF2B5EF4-FFF2-40B4-BE49-F238E27FC236}">
                <a16:creationId xmlns:a16="http://schemas.microsoft.com/office/drawing/2014/main" id="{52B2C860-5640-6125-3753-6627512EA926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803037" y="1523551"/>
            <a:ext cx="704950" cy="7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Google Shape;177;g2284af403ed_0_135"/>
          <p:cNvGraphicFramePr/>
          <p:nvPr/>
        </p:nvGraphicFramePr>
        <p:xfrm>
          <a:off x="1" y="42779"/>
          <a:ext cx="12192000" cy="746062"/>
        </p:xfrm>
        <a:graphic>
          <a:graphicData uri="http://schemas.openxmlformats.org/drawingml/2006/table">
            <a:tbl>
              <a:tblPr>
                <a:noFill/>
                <a:tableStyleId>{E8F9003A-6EEB-4AC7-9F77-38464F90CC81}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8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Calibri"/>
                        <a:buNone/>
                      </a:pPr>
                      <a:r>
                        <a:rPr lang="en-GB" sz="1700" b="1">
                          <a:solidFill>
                            <a:schemeClr val="accent4"/>
                          </a:solidFill>
                        </a:rPr>
                        <a:t>SCIENCE </a:t>
                      </a:r>
                      <a:r>
                        <a:rPr lang="en-GB" sz="1700" b="1" u="none" strike="noStrike" cap="none">
                          <a:solidFill>
                            <a:schemeClr val="accent4"/>
                          </a:solidFill>
                        </a:rPr>
                        <a:t>–</a:t>
                      </a:r>
                      <a:r>
                        <a:rPr lang="en-GB" sz="1700" b="1">
                          <a:solidFill>
                            <a:schemeClr val="accent4"/>
                          </a:solidFill>
                        </a:rPr>
                        <a:t> Rocks and Fossils </a:t>
                      </a:r>
                      <a:endParaRPr sz="1700" b="1">
                        <a:solidFill>
                          <a:schemeClr val="accent4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700"/>
                        <a:buFont typeface="Calibri"/>
                        <a:buNone/>
                      </a:pPr>
                      <a:r>
                        <a:rPr lang="en-GB" sz="1700" b="1">
                          <a:solidFill>
                            <a:schemeClr val="accent4"/>
                          </a:solidFill>
                        </a:rPr>
                        <a:t>End of Unit Assessment </a:t>
                      </a:r>
                      <a:endParaRPr sz="1700" b="1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295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0" marR="0" marT="0" marB="0">
                    <a:lnL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8" name="Google Shape;178;g2284af403ed_0_135"/>
          <p:cNvSpPr txBox="1"/>
          <p:nvPr/>
        </p:nvSpPr>
        <p:spPr>
          <a:xfrm>
            <a:off x="0" y="792422"/>
            <a:ext cx="3372000" cy="585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have you learnt? 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284af403ed_0_135"/>
          <p:cNvSpPr txBox="1"/>
          <p:nvPr/>
        </p:nvSpPr>
        <p:spPr>
          <a:xfrm>
            <a:off x="348100" y="4540388"/>
            <a:ext cx="2242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0" name="Google Shape;180;g2284af403ed_0_135"/>
          <p:cNvSpPr txBox="1"/>
          <p:nvPr/>
        </p:nvSpPr>
        <p:spPr>
          <a:xfrm>
            <a:off x="135174" y="1442613"/>
            <a:ext cx="442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Label and match the parts of the soil below. 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1" name="Google Shape;181;g2284af403ed_0_135"/>
          <p:cNvSpPr txBox="1"/>
          <p:nvPr/>
        </p:nvSpPr>
        <p:spPr>
          <a:xfrm>
            <a:off x="4501050" y="792425"/>
            <a:ext cx="2997300" cy="338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Answer the </a:t>
            </a:r>
            <a:r>
              <a:rPr lang="en-GB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QUESTIONS:</a:t>
            </a: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284af403ed_0_135"/>
          <p:cNvSpPr/>
          <p:nvPr/>
        </p:nvSpPr>
        <p:spPr>
          <a:xfrm>
            <a:off x="135175" y="2919150"/>
            <a:ext cx="846600" cy="10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2284af403ed_0_135"/>
          <p:cNvSpPr txBox="1"/>
          <p:nvPr/>
        </p:nvSpPr>
        <p:spPr>
          <a:xfrm>
            <a:off x="8023750" y="4003938"/>
            <a:ext cx="3372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three main types of rocks? </a:t>
            </a:r>
            <a:endParaRPr sz="12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4" name="Google Shape;184;g2284af403ed_0_135"/>
          <p:cNvSpPr txBox="1"/>
          <p:nvPr/>
        </p:nvSpPr>
        <p:spPr>
          <a:xfrm>
            <a:off x="4501050" y="1094725"/>
            <a:ext cx="7621500" cy="83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1</a:t>
            </a:r>
            <a:r>
              <a:rPr lang="en-GB" sz="16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rocks let water through them?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284af403ed_0_135"/>
          <p:cNvSpPr txBox="1"/>
          <p:nvPr/>
        </p:nvSpPr>
        <p:spPr>
          <a:xfrm>
            <a:off x="4501050" y="2904850"/>
            <a:ext cx="7621500" cy="1077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3: How are fossils made?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2284af403ed_0_135"/>
          <p:cNvSpPr txBox="1"/>
          <p:nvPr/>
        </p:nvSpPr>
        <p:spPr>
          <a:xfrm>
            <a:off x="4501050" y="1925725"/>
            <a:ext cx="7621500" cy="1077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 2: How could we group rocks? 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284af403ed_0_135"/>
          <p:cNvSpPr/>
          <p:nvPr/>
        </p:nvSpPr>
        <p:spPr>
          <a:xfrm>
            <a:off x="966350" y="5370425"/>
            <a:ext cx="911700" cy="22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2284af403ed_0_135"/>
          <p:cNvSpPr/>
          <p:nvPr/>
        </p:nvSpPr>
        <p:spPr>
          <a:xfrm>
            <a:off x="2116350" y="5446250"/>
            <a:ext cx="846600" cy="22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2284af403ed_0_135"/>
          <p:cNvSpPr txBox="1"/>
          <p:nvPr/>
        </p:nvSpPr>
        <p:spPr>
          <a:xfrm>
            <a:off x="135174" y="5603050"/>
            <a:ext cx="442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the three main types of fossils? . 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0" name="Google Shape;190;g2284af403ed_0_135"/>
          <p:cNvPicPr preferRelativeResize="0"/>
          <p:nvPr/>
        </p:nvPicPr>
        <p:blipFill rotWithShape="1">
          <a:blip r:embed="rId3">
            <a:alphaModFix/>
          </a:blip>
          <a:srcRect r="62916"/>
          <a:stretch/>
        </p:blipFill>
        <p:spPr>
          <a:xfrm>
            <a:off x="237052" y="1877125"/>
            <a:ext cx="1339025" cy="2820525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1" name="Google Shape;191;g2284af403ed_0_135"/>
          <p:cNvSpPr txBox="1"/>
          <p:nvPr/>
        </p:nvSpPr>
        <p:spPr>
          <a:xfrm>
            <a:off x="6987900" y="4395025"/>
            <a:ext cx="5204100" cy="10773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g2284af403ed_0_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11062" y="5755875"/>
            <a:ext cx="4597380" cy="932800"/>
          </a:xfrm>
          <a:prstGeom prst="rect">
            <a:avLst/>
          </a:prstGeom>
          <a:noFill/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3" name="Google Shape;193;g2284af403ed_0_135"/>
          <p:cNvSpPr/>
          <p:nvPr/>
        </p:nvSpPr>
        <p:spPr>
          <a:xfrm>
            <a:off x="7839475" y="6451475"/>
            <a:ext cx="603900" cy="22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284af403ed_0_135"/>
          <p:cNvSpPr/>
          <p:nvPr/>
        </p:nvSpPr>
        <p:spPr>
          <a:xfrm>
            <a:off x="9277000" y="5814025"/>
            <a:ext cx="1054500" cy="223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g2284af403ed_0_135"/>
          <p:cNvSpPr/>
          <p:nvPr/>
        </p:nvSpPr>
        <p:spPr>
          <a:xfrm>
            <a:off x="10802225" y="6451475"/>
            <a:ext cx="911700" cy="1659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2284af403ed_0_135"/>
          <p:cNvSpPr txBox="1"/>
          <p:nvPr/>
        </p:nvSpPr>
        <p:spPr>
          <a:xfrm>
            <a:off x="135175" y="5918950"/>
            <a:ext cx="6055500" cy="831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284af403ed_0_135"/>
          <p:cNvSpPr txBox="1"/>
          <p:nvPr/>
        </p:nvSpPr>
        <p:spPr>
          <a:xfrm>
            <a:off x="135174" y="4765900"/>
            <a:ext cx="442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are fossils? </a:t>
            </a:r>
            <a:endParaRPr sz="13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8" name="Google Shape;198;g2284af403ed_0_135"/>
          <p:cNvSpPr txBox="1"/>
          <p:nvPr/>
        </p:nvSpPr>
        <p:spPr>
          <a:xfrm>
            <a:off x="135175" y="5056725"/>
            <a:ext cx="6055500" cy="5850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284af403ed_0_135" descr="https://cdn-icons-png.flaticon.com/512/1674/1674519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3379" y="4468023"/>
            <a:ext cx="529674" cy="52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284af403ed_0_135"/>
          <p:cNvSpPr txBox="1"/>
          <p:nvPr/>
        </p:nvSpPr>
        <p:spPr>
          <a:xfrm>
            <a:off x="3172000" y="3234225"/>
            <a:ext cx="10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Top Soil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g2284af403ed_0_135"/>
          <p:cNvSpPr txBox="1"/>
          <p:nvPr/>
        </p:nvSpPr>
        <p:spPr>
          <a:xfrm>
            <a:off x="3163400" y="2286000"/>
            <a:ext cx="91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Subsoil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g2284af403ed_0_135"/>
          <p:cNvSpPr txBox="1"/>
          <p:nvPr/>
        </p:nvSpPr>
        <p:spPr>
          <a:xfrm>
            <a:off x="3163400" y="2778825"/>
            <a:ext cx="911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alibri"/>
                <a:ea typeface="Calibri"/>
                <a:cs typeface="Calibri"/>
                <a:sym typeface="Calibri"/>
              </a:rPr>
              <a:t>Bedrock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231</Words>
  <Application>Microsoft Macintosh PowerPoint</Application>
  <PresentationFormat>Widescreen</PresentationFormat>
  <Paragraphs>45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Comic Sans MS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Hick</dc:creator>
  <cp:lastModifiedBy>Shelley Hoare</cp:lastModifiedBy>
  <cp:revision>4</cp:revision>
  <dcterms:created xsi:type="dcterms:W3CDTF">2022-02-24T11:03:03Z</dcterms:created>
  <dcterms:modified xsi:type="dcterms:W3CDTF">2025-02-18T22:27:36Z</dcterms:modified>
</cp:coreProperties>
</file>