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2" r:id="rId2"/>
    <p:sldId id="271" r:id="rId3"/>
    <p:sldId id="263" r:id="rId4"/>
    <p:sldId id="267" r:id="rId5"/>
    <p:sldId id="268"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660"/>
  </p:normalViewPr>
  <p:slideViewPr>
    <p:cSldViewPr snapToGrid="0">
      <p:cViewPr varScale="1">
        <p:scale>
          <a:sx n="67" d="100"/>
          <a:sy n="67" d="100"/>
        </p:scale>
        <p:origin x="6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4731F-58BA-4099-AA6C-C9DC47E42E89}" type="datetimeFigureOut">
              <a:rPr lang="en-GB" smtClean="0"/>
              <a:t>14/01/2024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6D0067-752D-484E-A5DD-719F87199A96}" type="slidenum">
              <a:rPr lang="en-GB" smtClean="0"/>
              <a:t>‹#›</a:t>
            </a:fld>
            <a:endParaRPr lang="en-GB"/>
          </a:p>
        </p:txBody>
      </p:sp>
    </p:spTree>
    <p:extLst>
      <p:ext uri="{BB962C8B-B14F-4D97-AF65-F5344CB8AC3E}">
        <p14:creationId xmlns:p14="http://schemas.microsoft.com/office/powerpoint/2010/main" val="41448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60EA-1030-49EB-AE0C-22F7C846EE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9AD35B6-B55E-4F02-A8D5-43FBFFDBC6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79A687-A4F0-404B-8797-2D3DEDF16462}"/>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5" name="Footer Placeholder 4">
            <a:extLst>
              <a:ext uri="{FF2B5EF4-FFF2-40B4-BE49-F238E27FC236}">
                <a16:creationId xmlns:a16="http://schemas.microsoft.com/office/drawing/2014/main" id="{5807DD57-F3B1-455D-B120-04C2FE0529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4B4E7-767F-457A-A067-C1A1388BB0EF}"/>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383802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2D6D4-2B97-47F8-97A7-17F68C1E69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23595A-4DE5-4135-BFE6-262011BE24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BA702E-B703-4983-A5AC-9B47A77AF0D3}"/>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5" name="Footer Placeholder 4">
            <a:extLst>
              <a:ext uri="{FF2B5EF4-FFF2-40B4-BE49-F238E27FC236}">
                <a16:creationId xmlns:a16="http://schemas.microsoft.com/office/drawing/2014/main" id="{93455DCC-A16A-476E-87F3-03B6376891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487B83-EDAC-483F-AF4D-FD0AA5850DCC}"/>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220306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E9D0E6-8E11-404E-9DFC-6C7FA4E7B0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D7D7D7-400D-42A2-AEC4-7E2D520289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24C214-E2A0-4A20-8584-3E5BA24DD399}"/>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5" name="Footer Placeholder 4">
            <a:extLst>
              <a:ext uri="{FF2B5EF4-FFF2-40B4-BE49-F238E27FC236}">
                <a16:creationId xmlns:a16="http://schemas.microsoft.com/office/drawing/2014/main" id="{36BA2229-45E1-4FC0-A2AB-318D6C387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83BF26-CF67-4809-A651-63823F3D6EB9}"/>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413677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23C3-4BDB-4B66-B6E6-D9A373FE4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F2401F-CB0E-49E1-A806-B246B45C8A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6C6AEA-13C3-42E0-A104-ECDBC924CC29}"/>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5" name="Footer Placeholder 4">
            <a:extLst>
              <a:ext uri="{FF2B5EF4-FFF2-40B4-BE49-F238E27FC236}">
                <a16:creationId xmlns:a16="http://schemas.microsoft.com/office/drawing/2014/main" id="{90676F8B-3525-4B4F-B50C-9DB8A140DE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4C2DCF-8ADA-45AD-9BDB-8C5C931466AA}"/>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20644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3C22B-8303-47A6-8DCE-6ECF166903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7C53C3-ABC6-41B9-AE75-0FF921506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17EBE4-6FB5-4DDF-9ABC-C422981A2C3C}"/>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5" name="Footer Placeholder 4">
            <a:extLst>
              <a:ext uri="{FF2B5EF4-FFF2-40B4-BE49-F238E27FC236}">
                <a16:creationId xmlns:a16="http://schemas.microsoft.com/office/drawing/2014/main" id="{2229459D-5955-4C45-B0A5-9D793359EE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C2E8C9-DEF5-477B-88E0-221E6988B623}"/>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261477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2513-25E7-4152-93AD-519D1ADB94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B4B107-CC6E-47D0-8616-323332500B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5210C7-E0AC-48E2-884A-1B4964C86C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D17535-80D4-46AD-88E6-E966BAAB2E1A}"/>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6" name="Footer Placeholder 5">
            <a:extLst>
              <a:ext uri="{FF2B5EF4-FFF2-40B4-BE49-F238E27FC236}">
                <a16:creationId xmlns:a16="http://schemas.microsoft.com/office/drawing/2014/main" id="{7D27BD66-4D1D-4CDD-9508-2CCBE4E777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44596A-E1F6-4A9E-90A9-2717B11492CB}"/>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129442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1474-CF73-4827-9960-E170E11797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DF9C42-A026-4547-80D1-8B286C0F93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1EB60E0-D31B-4F58-9E0B-7B2CFB674F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067113-576F-4CFC-9A81-7BFB117AD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4E2FC2-1F1A-4FF2-B3C9-A71BDEC007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2F8DC2-8E7C-4C40-91E9-2AFE65EA30AD}"/>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8" name="Footer Placeholder 7">
            <a:extLst>
              <a:ext uri="{FF2B5EF4-FFF2-40B4-BE49-F238E27FC236}">
                <a16:creationId xmlns:a16="http://schemas.microsoft.com/office/drawing/2014/main" id="{81513F74-2CB5-4726-A217-FF1FF005BC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988E00-F7C6-4CC8-905B-FC64F002DC73}"/>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388562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E94C-B489-44D0-BA5C-5E32DBDB15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F96324-663A-4CEA-BA3A-9E0A88119980}"/>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4" name="Footer Placeholder 3">
            <a:extLst>
              <a:ext uri="{FF2B5EF4-FFF2-40B4-BE49-F238E27FC236}">
                <a16:creationId xmlns:a16="http://schemas.microsoft.com/office/drawing/2014/main" id="{2C34116F-607A-47B8-AC26-C4B3728D14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EF09CA-48A7-4C03-833F-E60A177F5B35}"/>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344399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22617B-B05E-4CEB-A47C-0F18B180576F}"/>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3" name="Footer Placeholder 2">
            <a:extLst>
              <a:ext uri="{FF2B5EF4-FFF2-40B4-BE49-F238E27FC236}">
                <a16:creationId xmlns:a16="http://schemas.microsoft.com/office/drawing/2014/main" id="{FA8F8441-CB4D-4A0E-8C44-12BC47DA4B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A635B1-A968-455F-B014-B6087A67859E}"/>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302973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A9FA3-1580-4593-937A-2584FE0AB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5DC0BE-F001-4940-B0DE-B09533D62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4BDCA5-5E89-4917-80DB-6E30BEE19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F8900B-8D08-4635-B653-55D0BF9813B9}"/>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6" name="Footer Placeholder 5">
            <a:extLst>
              <a:ext uri="{FF2B5EF4-FFF2-40B4-BE49-F238E27FC236}">
                <a16:creationId xmlns:a16="http://schemas.microsoft.com/office/drawing/2014/main" id="{1F125A4E-5608-42A0-ACBD-A919834071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39D61C-EF45-4B4B-9C8C-A99E9588391C}"/>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5047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47BA2-4DA0-4078-9B14-13041BA0E7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FF8891-888E-4849-B6FA-9DB8E2D30E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E3CAC6-3570-4DCA-8C1E-AE3D096EA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C78A49-A31F-407D-9B4A-3AA185231057}"/>
              </a:ext>
            </a:extLst>
          </p:cNvPr>
          <p:cNvSpPr>
            <a:spLocks noGrp="1"/>
          </p:cNvSpPr>
          <p:nvPr>
            <p:ph type="dt" sz="half" idx="10"/>
          </p:nvPr>
        </p:nvSpPr>
        <p:spPr/>
        <p:txBody>
          <a:bodyPr/>
          <a:lstStyle/>
          <a:p>
            <a:fld id="{427E37FD-67C2-4D0E-BE0E-0374FBFC3028}" type="datetimeFigureOut">
              <a:rPr lang="en-GB" smtClean="0"/>
              <a:t>14/01/2024</a:t>
            </a:fld>
            <a:endParaRPr lang="en-GB"/>
          </a:p>
        </p:txBody>
      </p:sp>
      <p:sp>
        <p:nvSpPr>
          <p:cNvPr id="6" name="Footer Placeholder 5">
            <a:extLst>
              <a:ext uri="{FF2B5EF4-FFF2-40B4-BE49-F238E27FC236}">
                <a16:creationId xmlns:a16="http://schemas.microsoft.com/office/drawing/2014/main" id="{91A7A15D-F0B0-4BC9-B74F-BF8C2F2D3B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E5E97F-FD7D-4CF8-A842-2E042A43BDEA}"/>
              </a:ext>
            </a:extLst>
          </p:cNvPr>
          <p:cNvSpPr>
            <a:spLocks noGrp="1"/>
          </p:cNvSpPr>
          <p:nvPr>
            <p:ph type="sldNum" sz="quarter" idx="12"/>
          </p:nvPr>
        </p:nvSpPr>
        <p:spPr/>
        <p:txBody>
          <a:bodyPr/>
          <a:lstStyle/>
          <a:p>
            <a:fld id="{55CE0CDB-2F58-4ECE-AD76-991290620BA4}" type="slidenum">
              <a:rPr lang="en-GB" smtClean="0"/>
              <a:t>‹#›</a:t>
            </a:fld>
            <a:endParaRPr lang="en-GB"/>
          </a:p>
        </p:txBody>
      </p:sp>
    </p:spTree>
    <p:extLst>
      <p:ext uri="{BB962C8B-B14F-4D97-AF65-F5344CB8AC3E}">
        <p14:creationId xmlns:p14="http://schemas.microsoft.com/office/powerpoint/2010/main" val="126095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7000">
              <a:schemeClr val="accent1">
                <a:lumMod val="5000"/>
                <a:lumOff val="95000"/>
              </a:schemeClr>
            </a:gs>
            <a:gs pos="0">
              <a:srgbClr val="FFCCFF"/>
            </a:gs>
            <a:gs pos="45000">
              <a:schemeClr val="bg1"/>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72608A-078A-4F87-9550-1B422EA96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B02B03-DDCD-4ECD-A1AB-4FFD7481BA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9E1C72-B608-4029-8695-D4CD41BFE8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E37FD-67C2-4D0E-BE0E-0374FBFC3028}" type="datetimeFigureOut">
              <a:rPr lang="en-GB" smtClean="0"/>
              <a:t>14/01/2024</a:t>
            </a:fld>
            <a:endParaRPr lang="en-GB"/>
          </a:p>
        </p:txBody>
      </p:sp>
      <p:sp>
        <p:nvSpPr>
          <p:cNvPr id="5" name="Footer Placeholder 4">
            <a:extLst>
              <a:ext uri="{FF2B5EF4-FFF2-40B4-BE49-F238E27FC236}">
                <a16:creationId xmlns:a16="http://schemas.microsoft.com/office/drawing/2014/main" id="{3FB716DF-9613-4519-83C4-E611DBDAB9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E80E40-524E-4016-8735-76864DB1F0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E0CDB-2F58-4ECE-AD76-991290620BA4}" type="slidenum">
              <a:rPr lang="en-GB" smtClean="0"/>
              <a:t>‹#›</a:t>
            </a:fld>
            <a:endParaRPr lang="en-GB"/>
          </a:p>
        </p:txBody>
      </p:sp>
    </p:spTree>
    <p:extLst>
      <p:ext uri="{BB962C8B-B14F-4D97-AF65-F5344CB8AC3E}">
        <p14:creationId xmlns:p14="http://schemas.microsoft.com/office/powerpoint/2010/main" val="374146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Wearing Glasses Clipart Transparent PNG Hd, Little Girl Wearing Glasses Ai  Material, Little Girl Clipart, Cartoon, Girl PNG Image For Free Download">
            <a:extLst>
              <a:ext uri="{FF2B5EF4-FFF2-40B4-BE49-F238E27FC236}">
                <a16:creationId xmlns:a16="http://schemas.microsoft.com/office/drawing/2014/main" id="{D674D5F5-2A8F-4C38-B9DE-7691CE5A3D6B}"/>
              </a:ext>
            </a:extLst>
          </p:cNvPr>
          <p:cNvPicPr>
            <a:picLocks noChangeAspect="1" noChangeArrowheads="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876300" y="1335822"/>
            <a:ext cx="3426678" cy="342667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Brown Hair Clip Art at Clker.com - vector clip art online, royalty free &amp;  public domain">
            <a:extLst>
              <a:ext uri="{FF2B5EF4-FFF2-40B4-BE49-F238E27FC236}">
                <a16:creationId xmlns:a16="http://schemas.microsoft.com/office/drawing/2014/main" id="{F5B1424E-EB6B-452A-BBDC-01BB5B39284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02303" y="1796623"/>
            <a:ext cx="2993872" cy="25050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E28BA2D-68D2-4AC2-A747-0C09018B0CDF}"/>
              </a:ext>
            </a:extLst>
          </p:cNvPr>
          <p:cNvSpPr txBox="1"/>
          <p:nvPr/>
        </p:nvSpPr>
        <p:spPr>
          <a:xfrm>
            <a:off x="447675" y="209550"/>
            <a:ext cx="11534775" cy="1200329"/>
          </a:xfrm>
          <a:prstGeom prst="rect">
            <a:avLst/>
          </a:prstGeom>
          <a:noFill/>
        </p:spPr>
        <p:txBody>
          <a:bodyPr wrap="square" rtlCol="0">
            <a:spAutoFit/>
          </a:bodyPr>
          <a:lstStyle/>
          <a:p>
            <a:pPr algn="ctr"/>
            <a:r>
              <a:rPr lang="en-GB" sz="3600" dirty="0">
                <a:latin typeface="Comic Sans MS" panose="030F0702030302020204" pitchFamily="66" charset="0"/>
              </a:rPr>
              <a:t>Welcome to Seedlings Class!</a:t>
            </a:r>
          </a:p>
          <a:p>
            <a:pPr algn="ctr"/>
            <a:r>
              <a:rPr lang="en-GB" sz="3600" dirty="0">
                <a:latin typeface="Comic Sans MS" panose="030F0702030302020204" pitchFamily="66" charset="0"/>
              </a:rPr>
              <a:t>2023 - 2024</a:t>
            </a:r>
          </a:p>
        </p:txBody>
      </p:sp>
      <p:pic>
        <p:nvPicPr>
          <p:cNvPr id="5124" name="Picture 4" descr="clip art of a extremely happy woman | Happy Girl 2 clip art | Cartoon clip  art, Cartoon faces, Clip art">
            <a:extLst>
              <a:ext uri="{FF2B5EF4-FFF2-40B4-BE49-F238E27FC236}">
                <a16:creationId xmlns:a16="http://schemas.microsoft.com/office/drawing/2014/main" id="{F6B81B26-E5B9-4537-9169-2BF2034994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9175" y="1795001"/>
            <a:ext cx="2331785" cy="240390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91F5FE0-28B7-405F-8681-00CC5E1028B2}"/>
              </a:ext>
            </a:extLst>
          </p:cNvPr>
          <p:cNvSpPr/>
          <p:nvPr/>
        </p:nvSpPr>
        <p:spPr>
          <a:xfrm>
            <a:off x="447676" y="6269712"/>
            <a:ext cx="11534774" cy="400110"/>
          </a:xfrm>
          <a:prstGeom prst="rect">
            <a:avLst/>
          </a:prstGeom>
        </p:spPr>
        <p:txBody>
          <a:bodyPr wrap="square">
            <a:spAutoFit/>
          </a:bodyPr>
          <a:lstStyle/>
          <a:p>
            <a:pPr algn="ctr"/>
            <a:r>
              <a:rPr lang="en-GB" sz="2000" dirty="0">
                <a:latin typeface="Comic Sans MS" panose="030F0702030302020204" pitchFamily="66" charset="0"/>
              </a:rPr>
              <a:t>Mrs Hoadley covers music on Tuesday afternoons alongside Mr Roberts who teaches PE. </a:t>
            </a:r>
          </a:p>
        </p:txBody>
      </p:sp>
      <p:sp>
        <p:nvSpPr>
          <p:cNvPr id="6" name="TextBox 5">
            <a:extLst>
              <a:ext uri="{FF2B5EF4-FFF2-40B4-BE49-F238E27FC236}">
                <a16:creationId xmlns:a16="http://schemas.microsoft.com/office/drawing/2014/main" id="{827ECFFD-5C8E-479D-9774-EE96C12A59F9}"/>
              </a:ext>
            </a:extLst>
          </p:cNvPr>
          <p:cNvSpPr txBox="1"/>
          <p:nvPr/>
        </p:nvSpPr>
        <p:spPr>
          <a:xfrm>
            <a:off x="876300" y="4905375"/>
            <a:ext cx="3314700" cy="646331"/>
          </a:xfrm>
          <a:prstGeom prst="rect">
            <a:avLst/>
          </a:prstGeom>
          <a:noFill/>
        </p:spPr>
        <p:txBody>
          <a:bodyPr wrap="square" rtlCol="0">
            <a:spAutoFit/>
          </a:bodyPr>
          <a:lstStyle/>
          <a:p>
            <a:pPr algn="ctr"/>
            <a:r>
              <a:rPr lang="en-GB" dirty="0">
                <a:latin typeface="Comic Sans MS" panose="030F0702030302020204" pitchFamily="66" charset="0"/>
              </a:rPr>
              <a:t>Miss Barnes</a:t>
            </a:r>
          </a:p>
          <a:p>
            <a:pPr algn="ctr"/>
            <a:r>
              <a:rPr lang="en-GB" dirty="0">
                <a:solidFill>
                  <a:srgbClr val="00B050"/>
                </a:solidFill>
                <a:latin typeface="Comic Sans MS" panose="030F0702030302020204" pitchFamily="66" charset="0"/>
              </a:rPr>
              <a:t>Class Teacher</a:t>
            </a:r>
          </a:p>
        </p:txBody>
      </p:sp>
      <p:sp>
        <p:nvSpPr>
          <p:cNvPr id="9" name="TextBox 8">
            <a:extLst>
              <a:ext uri="{FF2B5EF4-FFF2-40B4-BE49-F238E27FC236}">
                <a16:creationId xmlns:a16="http://schemas.microsoft.com/office/drawing/2014/main" id="{0B19E1F2-E0C8-41C3-82C6-D467D4CDF025}"/>
              </a:ext>
            </a:extLst>
          </p:cNvPr>
          <p:cNvSpPr txBox="1"/>
          <p:nvPr/>
        </p:nvSpPr>
        <p:spPr>
          <a:xfrm>
            <a:off x="4343400" y="4867305"/>
            <a:ext cx="3314700" cy="646331"/>
          </a:xfrm>
          <a:prstGeom prst="rect">
            <a:avLst/>
          </a:prstGeom>
          <a:noFill/>
        </p:spPr>
        <p:txBody>
          <a:bodyPr wrap="square" rtlCol="0">
            <a:spAutoFit/>
          </a:bodyPr>
          <a:lstStyle/>
          <a:p>
            <a:pPr algn="ctr"/>
            <a:r>
              <a:rPr lang="en-GB" dirty="0">
                <a:latin typeface="Comic Sans MS" panose="030F0702030302020204" pitchFamily="66" charset="0"/>
              </a:rPr>
              <a:t>Miss </a:t>
            </a:r>
            <a:r>
              <a:rPr lang="en-GB" dirty="0" err="1">
                <a:latin typeface="Comic Sans MS" panose="030F0702030302020204" pitchFamily="66" charset="0"/>
              </a:rPr>
              <a:t>Almey</a:t>
            </a:r>
            <a:endParaRPr lang="en-GB" dirty="0">
              <a:latin typeface="Comic Sans MS" panose="030F0702030302020204" pitchFamily="66" charset="0"/>
            </a:endParaRPr>
          </a:p>
          <a:p>
            <a:pPr algn="ctr"/>
            <a:r>
              <a:rPr lang="en-GB" dirty="0">
                <a:solidFill>
                  <a:srgbClr val="00B050"/>
                </a:solidFill>
                <a:latin typeface="Comic Sans MS" panose="030F0702030302020204" pitchFamily="66" charset="0"/>
              </a:rPr>
              <a:t>Teaching Assistant AM</a:t>
            </a:r>
          </a:p>
        </p:txBody>
      </p:sp>
      <p:sp>
        <p:nvSpPr>
          <p:cNvPr id="10" name="TextBox 9">
            <a:extLst>
              <a:ext uri="{FF2B5EF4-FFF2-40B4-BE49-F238E27FC236}">
                <a16:creationId xmlns:a16="http://schemas.microsoft.com/office/drawing/2014/main" id="{5BF4BDAB-B04C-496D-B5FD-8EA0F385EF0E}"/>
              </a:ext>
            </a:extLst>
          </p:cNvPr>
          <p:cNvSpPr txBox="1"/>
          <p:nvPr/>
        </p:nvSpPr>
        <p:spPr>
          <a:xfrm>
            <a:off x="8098574" y="4762500"/>
            <a:ext cx="3314700" cy="646331"/>
          </a:xfrm>
          <a:prstGeom prst="rect">
            <a:avLst/>
          </a:prstGeom>
          <a:noFill/>
        </p:spPr>
        <p:txBody>
          <a:bodyPr wrap="square" rtlCol="0">
            <a:spAutoFit/>
          </a:bodyPr>
          <a:lstStyle/>
          <a:p>
            <a:pPr algn="ctr"/>
            <a:r>
              <a:rPr lang="en-GB" dirty="0">
                <a:latin typeface="Comic Sans MS" panose="030F0702030302020204" pitchFamily="66" charset="0"/>
              </a:rPr>
              <a:t>Mrs Pitt</a:t>
            </a:r>
          </a:p>
          <a:p>
            <a:pPr algn="ctr"/>
            <a:r>
              <a:rPr lang="en-GB" dirty="0">
                <a:solidFill>
                  <a:srgbClr val="00B050"/>
                </a:solidFill>
                <a:latin typeface="Comic Sans MS" panose="030F0702030302020204" pitchFamily="66" charset="0"/>
              </a:rPr>
              <a:t>Teaching Assistant PM</a:t>
            </a:r>
          </a:p>
        </p:txBody>
      </p:sp>
      <p:pic>
        <p:nvPicPr>
          <p:cNvPr id="5126" name="Picture 6" descr="Seedling clipart. Free download transparent .PNG | Creazilla">
            <a:extLst>
              <a:ext uri="{FF2B5EF4-FFF2-40B4-BE49-F238E27FC236}">
                <a16:creationId xmlns:a16="http://schemas.microsoft.com/office/drawing/2014/main" id="{9E5378E2-061D-4D6C-99EC-F2CA4FA302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9372" y="188178"/>
            <a:ext cx="1293078" cy="20605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Seedling clipart. Free download transparent .PNG | Creazilla">
            <a:extLst>
              <a:ext uri="{FF2B5EF4-FFF2-40B4-BE49-F238E27FC236}">
                <a16:creationId xmlns:a16="http://schemas.microsoft.com/office/drawing/2014/main" id="{578F909E-F93E-4F81-A77F-1DA8B4BD31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622" y="234120"/>
            <a:ext cx="1293078" cy="2060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73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D31E36-124E-45F3-B65E-D689AD4D5D9E}"/>
              </a:ext>
            </a:extLst>
          </p:cNvPr>
          <p:cNvSpPr txBox="1"/>
          <p:nvPr/>
        </p:nvSpPr>
        <p:spPr>
          <a:xfrm>
            <a:off x="200024" y="224788"/>
            <a:ext cx="11791951" cy="800219"/>
          </a:xfrm>
          <a:prstGeom prst="rect">
            <a:avLst/>
          </a:prstGeom>
          <a:noFill/>
        </p:spPr>
        <p:txBody>
          <a:bodyPr wrap="square" rtlCol="0">
            <a:spAutoFit/>
          </a:bodyPr>
          <a:lstStyle/>
          <a:p>
            <a:pPr algn="ctr"/>
            <a:r>
              <a:rPr lang="en-GB" sz="2800" b="1" dirty="0">
                <a:latin typeface="Comic Sans MS" panose="030F0702030302020204" pitchFamily="66" charset="0"/>
              </a:rPr>
              <a:t>Our Weekly Timetable Autumn 1</a:t>
            </a:r>
          </a:p>
          <a:p>
            <a:endParaRPr lang="en-GB" dirty="0">
              <a:latin typeface="Comic Sans MS" panose="030F0702030302020204" pitchFamily="66" charset="0"/>
            </a:endParaRPr>
          </a:p>
        </p:txBody>
      </p:sp>
      <p:pic>
        <p:nvPicPr>
          <p:cNvPr id="3" name="Picture 2">
            <a:extLst>
              <a:ext uri="{FF2B5EF4-FFF2-40B4-BE49-F238E27FC236}">
                <a16:creationId xmlns:a16="http://schemas.microsoft.com/office/drawing/2014/main" id="{971280BF-AD53-4577-966E-B2D47FA9A4C1}"/>
              </a:ext>
            </a:extLst>
          </p:cNvPr>
          <p:cNvPicPr>
            <a:picLocks noChangeAspect="1"/>
          </p:cNvPicPr>
          <p:nvPr/>
        </p:nvPicPr>
        <p:blipFill>
          <a:blip r:embed="rId2"/>
          <a:stretch>
            <a:fillRect/>
          </a:stretch>
        </p:blipFill>
        <p:spPr>
          <a:xfrm>
            <a:off x="200024" y="841020"/>
            <a:ext cx="8808720" cy="5792192"/>
          </a:xfrm>
          <a:prstGeom prst="rect">
            <a:avLst/>
          </a:prstGeom>
        </p:spPr>
      </p:pic>
      <p:sp>
        <p:nvSpPr>
          <p:cNvPr id="4" name="TextBox 3">
            <a:extLst>
              <a:ext uri="{FF2B5EF4-FFF2-40B4-BE49-F238E27FC236}">
                <a16:creationId xmlns:a16="http://schemas.microsoft.com/office/drawing/2014/main" id="{BDE1FE66-21CF-460D-8089-FF2EFEA10CF2}"/>
              </a:ext>
            </a:extLst>
          </p:cNvPr>
          <p:cNvSpPr txBox="1"/>
          <p:nvPr/>
        </p:nvSpPr>
        <p:spPr>
          <a:xfrm>
            <a:off x="9086850" y="933014"/>
            <a:ext cx="2828925" cy="3785652"/>
          </a:xfrm>
          <a:prstGeom prst="rect">
            <a:avLst/>
          </a:prstGeom>
          <a:noFill/>
        </p:spPr>
        <p:txBody>
          <a:bodyPr wrap="square" rtlCol="0">
            <a:spAutoFit/>
          </a:bodyPr>
          <a:lstStyle/>
          <a:p>
            <a:pPr algn="ctr"/>
            <a:r>
              <a:rPr lang="en-GB" sz="2000" dirty="0">
                <a:latin typeface="Comic Sans MS" panose="030F0702030302020204" pitchFamily="66" charset="0"/>
              </a:rPr>
              <a:t>We begin the year using continuous provision to transition the children into Key Stage 1. Throughout the year our timetable will change as the children begin to work more independently and for longer amounts of time.</a:t>
            </a:r>
          </a:p>
        </p:txBody>
      </p:sp>
    </p:spTree>
    <p:extLst>
      <p:ext uri="{BB962C8B-B14F-4D97-AF65-F5344CB8AC3E}">
        <p14:creationId xmlns:p14="http://schemas.microsoft.com/office/powerpoint/2010/main" val="210856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0203B5-870B-48E2-9A77-B733F255F77C}"/>
              </a:ext>
            </a:extLst>
          </p:cNvPr>
          <p:cNvSpPr txBox="1"/>
          <p:nvPr/>
        </p:nvSpPr>
        <p:spPr>
          <a:xfrm>
            <a:off x="0" y="61023"/>
            <a:ext cx="9144002" cy="369332"/>
          </a:xfrm>
          <a:prstGeom prst="rect">
            <a:avLst/>
          </a:prstGeom>
          <a:noFill/>
        </p:spPr>
        <p:txBody>
          <a:bodyPr wrap="square" rtlCol="0">
            <a:spAutoFit/>
          </a:bodyPr>
          <a:lstStyle/>
          <a:p>
            <a:pPr algn="ctr"/>
            <a:r>
              <a:rPr lang="en-GB" dirty="0">
                <a:latin typeface="Comic Sans MS" panose="030F0702030302020204" pitchFamily="66" charset="0"/>
              </a:rPr>
              <a:t>Autumn 1 – Leap into Learning document is downloadable from our class web page. </a:t>
            </a:r>
          </a:p>
        </p:txBody>
      </p:sp>
      <p:pic>
        <p:nvPicPr>
          <p:cNvPr id="5" name="Picture 4">
            <a:extLst>
              <a:ext uri="{FF2B5EF4-FFF2-40B4-BE49-F238E27FC236}">
                <a16:creationId xmlns:a16="http://schemas.microsoft.com/office/drawing/2014/main" id="{BC94A4BF-9D5B-4317-85A8-43D0F9877366}"/>
              </a:ext>
            </a:extLst>
          </p:cNvPr>
          <p:cNvPicPr>
            <a:picLocks noChangeAspect="1"/>
          </p:cNvPicPr>
          <p:nvPr/>
        </p:nvPicPr>
        <p:blipFill>
          <a:blip r:embed="rId2"/>
          <a:stretch>
            <a:fillRect/>
          </a:stretch>
        </p:blipFill>
        <p:spPr>
          <a:xfrm>
            <a:off x="1186904" y="558006"/>
            <a:ext cx="10094505" cy="6054305"/>
          </a:xfrm>
          <a:prstGeom prst="rect">
            <a:avLst/>
          </a:prstGeom>
        </p:spPr>
      </p:pic>
    </p:spTree>
    <p:extLst>
      <p:ext uri="{BB962C8B-B14F-4D97-AF65-F5344CB8AC3E}">
        <p14:creationId xmlns:p14="http://schemas.microsoft.com/office/powerpoint/2010/main" val="425221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124BC8-2D73-4418-BE90-D9CCC0C89D6E}"/>
              </a:ext>
            </a:extLst>
          </p:cNvPr>
          <p:cNvSpPr txBox="1"/>
          <p:nvPr/>
        </p:nvSpPr>
        <p:spPr>
          <a:xfrm>
            <a:off x="9988822" y="819150"/>
            <a:ext cx="2327003" cy="646331"/>
          </a:xfrm>
          <a:prstGeom prst="rect">
            <a:avLst/>
          </a:prstGeom>
          <a:noFill/>
        </p:spPr>
        <p:txBody>
          <a:bodyPr wrap="square" rtlCol="0">
            <a:spAutoFit/>
          </a:bodyPr>
          <a:lstStyle/>
          <a:p>
            <a:r>
              <a:rPr lang="en-GB" dirty="0"/>
              <a:t>LEAP into Learning homework activities. </a:t>
            </a:r>
          </a:p>
        </p:txBody>
      </p:sp>
      <p:pic>
        <p:nvPicPr>
          <p:cNvPr id="4" name="Picture 3">
            <a:extLst>
              <a:ext uri="{FF2B5EF4-FFF2-40B4-BE49-F238E27FC236}">
                <a16:creationId xmlns:a16="http://schemas.microsoft.com/office/drawing/2014/main" id="{6A0307A1-E39B-43B2-ABA0-0B1D4541F76F}"/>
              </a:ext>
            </a:extLst>
          </p:cNvPr>
          <p:cNvPicPr>
            <a:picLocks noChangeAspect="1"/>
          </p:cNvPicPr>
          <p:nvPr/>
        </p:nvPicPr>
        <p:blipFill>
          <a:blip r:embed="rId2"/>
          <a:stretch>
            <a:fillRect/>
          </a:stretch>
        </p:blipFill>
        <p:spPr>
          <a:xfrm>
            <a:off x="491948" y="1863090"/>
            <a:ext cx="11208104" cy="4354830"/>
          </a:xfrm>
          <a:prstGeom prst="rect">
            <a:avLst/>
          </a:prstGeom>
        </p:spPr>
      </p:pic>
    </p:spTree>
    <p:extLst>
      <p:ext uri="{BB962C8B-B14F-4D97-AF65-F5344CB8AC3E}">
        <p14:creationId xmlns:p14="http://schemas.microsoft.com/office/powerpoint/2010/main" val="361004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C1AF29-0C61-482F-B882-1DA6AA110395}"/>
              </a:ext>
            </a:extLst>
          </p:cNvPr>
          <p:cNvPicPr>
            <a:picLocks noChangeAspect="1"/>
          </p:cNvPicPr>
          <p:nvPr/>
        </p:nvPicPr>
        <p:blipFill>
          <a:blip r:embed="rId2"/>
          <a:stretch>
            <a:fillRect/>
          </a:stretch>
        </p:blipFill>
        <p:spPr>
          <a:xfrm>
            <a:off x="1382077" y="81915"/>
            <a:ext cx="9739313" cy="6508540"/>
          </a:xfrm>
          <a:prstGeom prst="rect">
            <a:avLst/>
          </a:prstGeom>
        </p:spPr>
      </p:pic>
    </p:spTree>
    <p:extLst>
      <p:ext uri="{BB962C8B-B14F-4D97-AF65-F5344CB8AC3E}">
        <p14:creationId xmlns:p14="http://schemas.microsoft.com/office/powerpoint/2010/main" val="195851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D31E36-124E-45F3-B65E-D689AD4D5D9E}"/>
              </a:ext>
            </a:extLst>
          </p:cNvPr>
          <p:cNvSpPr txBox="1"/>
          <p:nvPr/>
        </p:nvSpPr>
        <p:spPr>
          <a:xfrm>
            <a:off x="200024" y="224788"/>
            <a:ext cx="11791951" cy="3570208"/>
          </a:xfrm>
          <a:prstGeom prst="rect">
            <a:avLst/>
          </a:prstGeom>
          <a:noFill/>
        </p:spPr>
        <p:txBody>
          <a:bodyPr wrap="square" rtlCol="0">
            <a:spAutoFit/>
          </a:bodyPr>
          <a:lstStyle/>
          <a:p>
            <a:pPr algn="ctr"/>
            <a:r>
              <a:rPr lang="en-GB" sz="2800" b="1" dirty="0">
                <a:latin typeface="Comic Sans MS" panose="030F0702030302020204" pitchFamily="66" charset="0"/>
              </a:rPr>
              <a:t>Books sent home</a:t>
            </a:r>
          </a:p>
          <a:p>
            <a:r>
              <a:rPr lang="en-GB" b="1" dirty="0">
                <a:latin typeface="Comic Sans MS" panose="030F0702030302020204" pitchFamily="66" charset="0"/>
              </a:rPr>
              <a:t>Every week:</a:t>
            </a:r>
          </a:p>
          <a:p>
            <a:endParaRPr lang="en-GB" dirty="0">
              <a:latin typeface="Comic Sans MS" panose="030F0702030302020204" pitchFamily="66" charset="0"/>
            </a:endParaRPr>
          </a:p>
          <a:p>
            <a:r>
              <a:rPr lang="en-GB" dirty="0">
                <a:latin typeface="Comic Sans MS" panose="030F0702030302020204" pitchFamily="66" charset="0"/>
              </a:rPr>
              <a:t>A library book – promoting reading for pleasure. We change this every Monday. </a:t>
            </a:r>
          </a:p>
          <a:p>
            <a:endParaRPr lang="en-GB" dirty="0">
              <a:latin typeface="Comic Sans MS" panose="030F0702030302020204" pitchFamily="66" charset="0"/>
            </a:endParaRPr>
          </a:p>
          <a:p>
            <a:r>
              <a:rPr lang="en-GB" dirty="0">
                <a:latin typeface="Comic Sans MS" panose="030F0702030302020204" pitchFamily="66" charset="0"/>
              </a:rPr>
              <a:t>Phonics books- a phonetically decodable book which link to the phonics sounds your child is covering at school. You will receive a ‘bookbag’ book on Monday and a phonics book on Wednesday. They will have been reading their phonics book in school throughout the week. </a:t>
            </a:r>
          </a:p>
          <a:p>
            <a:endParaRPr lang="en-GB" dirty="0">
              <a:latin typeface="Comic Sans MS" panose="030F0702030302020204" pitchFamily="66" charset="0"/>
            </a:endParaRPr>
          </a:p>
          <a:p>
            <a:r>
              <a:rPr lang="en-GB" dirty="0">
                <a:latin typeface="Comic Sans MS" panose="030F0702030302020204" pitchFamily="66" charset="0"/>
              </a:rPr>
              <a:t>Please ensure your child brings in their book bag, reading books and reading records into school every day so that adults in school can support them with their reading.</a:t>
            </a:r>
          </a:p>
          <a:p>
            <a:endParaRPr lang="en-GB" dirty="0">
              <a:latin typeface="Comic Sans MS" panose="030F0702030302020204" pitchFamily="66" charset="0"/>
            </a:endParaRPr>
          </a:p>
        </p:txBody>
      </p:sp>
      <p:pic>
        <p:nvPicPr>
          <p:cNvPr id="2050" name="Picture 2" descr="47,300+ Children Reading Illustrations, Royalty-Free Vector ...">
            <a:extLst>
              <a:ext uri="{FF2B5EF4-FFF2-40B4-BE49-F238E27FC236}">
                <a16:creationId xmlns:a16="http://schemas.microsoft.com/office/drawing/2014/main" id="{E096A6F1-8161-4A37-A0A6-BEA58FD315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7453" y="4191000"/>
            <a:ext cx="7197091" cy="2281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00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7A6C-1C78-4C18-A829-B560F3B9B211}"/>
              </a:ext>
            </a:extLst>
          </p:cNvPr>
          <p:cNvSpPr>
            <a:spLocks noGrp="1"/>
          </p:cNvSpPr>
          <p:nvPr>
            <p:ph type="title"/>
          </p:nvPr>
        </p:nvSpPr>
        <p:spPr>
          <a:xfrm>
            <a:off x="264794" y="115888"/>
            <a:ext cx="10515600" cy="1325563"/>
          </a:xfrm>
        </p:spPr>
        <p:txBody>
          <a:bodyPr/>
          <a:lstStyle/>
          <a:p>
            <a:r>
              <a:rPr lang="en-GB" dirty="0"/>
              <a:t>General information in Seedlings </a:t>
            </a:r>
          </a:p>
        </p:txBody>
      </p:sp>
      <p:sp>
        <p:nvSpPr>
          <p:cNvPr id="3" name="Content Placeholder 2">
            <a:extLst>
              <a:ext uri="{FF2B5EF4-FFF2-40B4-BE49-F238E27FC236}">
                <a16:creationId xmlns:a16="http://schemas.microsoft.com/office/drawing/2014/main" id="{E9584BDB-71BE-45C2-8103-CB4BE35271D1}"/>
              </a:ext>
            </a:extLst>
          </p:cNvPr>
          <p:cNvSpPr>
            <a:spLocks noGrp="1"/>
          </p:cNvSpPr>
          <p:nvPr>
            <p:ph sz="half" idx="1"/>
          </p:nvPr>
        </p:nvSpPr>
        <p:spPr>
          <a:xfrm>
            <a:off x="264794" y="1509713"/>
            <a:ext cx="7202805" cy="4351338"/>
          </a:xfrm>
        </p:spPr>
        <p:txBody>
          <a:bodyPr/>
          <a:lstStyle/>
          <a:p>
            <a:pPr marL="0" indent="0">
              <a:buNone/>
            </a:pPr>
            <a:r>
              <a:rPr lang="en-GB" dirty="0"/>
              <a:t>PE days – Tuesday and Thursday. </a:t>
            </a:r>
            <a:br>
              <a:rPr lang="en-GB" dirty="0"/>
            </a:br>
            <a:r>
              <a:rPr lang="en-GB" dirty="0"/>
              <a:t>Please come to school in PE kit on these days. </a:t>
            </a:r>
          </a:p>
          <a:p>
            <a:pPr marL="0" indent="0">
              <a:buNone/>
            </a:pPr>
            <a:endParaRPr lang="en-GB" dirty="0"/>
          </a:p>
          <a:p>
            <a:pPr marL="0" indent="0">
              <a:buNone/>
            </a:pPr>
            <a:r>
              <a:rPr lang="en-GB" dirty="0"/>
              <a:t>Class email </a:t>
            </a:r>
          </a:p>
          <a:p>
            <a:pPr marL="0" indent="0">
              <a:buNone/>
            </a:pPr>
            <a:r>
              <a:rPr lang="en-GB" dirty="0"/>
              <a:t>seedlings@chacewater.tpacademytrust.org</a:t>
            </a:r>
          </a:p>
          <a:p>
            <a:pPr marL="0" indent="0">
              <a:buNone/>
            </a:pPr>
            <a:endParaRPr lang="en-GB" dirty="0"/>
          </a:p>
          <a:p>
            <a:pPr marL="0" indent="0">
              <a:buNone/>
            </a:pPr>
            <a:endParaRPr lang="en-GB" dirty="0"/>
          </a:p>
        </p:txBody>
      </p:sp>
      <p:sp>
        <p:nvSpPr>
          <p:cNvPr id="4" name="Content Placeholder 3">
            <a:extLst>
              <a:ext uri="{FF2B5EF4-FFF2-40B4-BE49-F238E27FC236}">
                <a16:creationId xmlns:a16="http://schemas.microsoft.com/office/drawing/2014/main" id="{5EB4EE29-3E5F-440C-B187-EC66FCEF21C1}"/>
              </a:ext>
            </a:extLst>
          </p:cNvPr>
          <p:cNvSpPr>
            <a:spLocks noGrp="1"/>
          </p:cNvSpPr>
          <p:nvPr>
            <p:ph sz="half" idx="2"/>
          </p:nvPr>
        </p:nvSpPr>
        <p:spPr>
          <a:xfrm>
            <a:off x="7867651" y="2025650"/>
            <a:ext cx="4059556" cy="4351338"/>
          </a:xfrm>
        </p:spPr>
        <p:txBody>
          <a:bodyPr/>
          <a:lstStyle/>
          <a:p>
            <a:pPr marL="0" indent="0">
              <a:buNone/>
            </a:pPr>
            <a:r>
              <a:rPr lang="en-GB" dirty="0"/>
              <a:t>Please check our class chalkboard (outside the door) for updates / key dates / upcoming events. </a:t>
            </a:r>
          </a:p>
          <a:p>
            <a:pPr marL="0" indent="0">
              <a:buNone/>
            </a:pPr>
            <a:r>
              <a:rPr lang="en-GB" dirty="0"/>
              <a:t>Additional overviews of learning are on our Seedlings class page on the website. </a:t>
            </a:r>
          </a:p>
        </p:txBody>
      </p:sp>
    </p:spTree>
    <p:extLst>
      <p:ext uri="{BB962C8B-B14F-4D97-AF65-F5344CB8AC3E}">
        <p14:creationId xmlns:p14="http://schemas.microsoft.com/office/powerpoint/2010/main" val="755536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267</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General information in Seedlings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Bryony Lahera</dc:creator>
  <cp:lastModifiedBy>Sophie Barnes</cp:lastModifiedBy>
  <cp:revision>18</cp:revision>
  <dcterms:created xsi:type="dcterms:W3CDTF">2022-09-19T20:22:49Z</dcterms:created>
  <dcterms:modified xsi:type="dcterms:W3CDTF">2024-01-14T12:23:16Z</dcterms:modified>
</cp:coreProperties>
</file>